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9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E8B400C-4EBA-490B-90FC-D1BC2C7FC63F}" type="datetimeFigureOut">
              <a:rPr lang="en-US" smtClean="0"/>
              <a:t>11/6/2012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ABA604A-5BAF-4AA2-8035-C397EA52391B}" type="slidenum">
              <a:rPr lang="en-US" smtClean="0"/>
              <a:t>‹#›</a:t>
            </a:fld>
            <a:endParaRPr lang="en-US"/>
          </a:p>
        </p:txBody>
      </p:sp>
    </p:spTree>
    <p:extLst>
      <p:ext uri="{BB962C8B-B14F-4D97-AF65-F5344CB8AC3E}">
        <p14:creationId xmlns:p14="http://schemas.microsoft.com/office/powerpoint/2010/main" val="2522545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A604A-5BAF-4AA2-8035-C397EA52391B}" type="slidenum">
              <a:rPr lang="en-US" smtClean="0"/>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A604A-5BAF-4AA2-8035-C397EA52391B}" type="slidenum">
              <a:rPr lang="en-US" smtClean="0"/>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A604A-5BAF-4AA2-8035-C397EA52391B}" type="slidenum">
              <a:rPr lang="en-US" smtClean="0"/>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A604A-5BAF-4AA2-8035-C397EA52391B}" type="slidenum">
              <a:rPr lang="en-US" smtClean="0"/>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A604A-5BAF-4AA2-8035-C397EA52391B}" type="slidenum">
              <a:rPr lang="en-US" smtClean="0"/>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A604A-5BAF-4AA2-8035-C397EA52391B}" type="slidenum">
              <a:rPr lang="en-US" smtClean="0"/>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A604A-5BAF-4AA2-8035-C397EA52391B}" type="slidenum">
              <a:rPr lang="en-US" smtClean="0"/>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A604A-5BAF-4AA2-8035-C397EA52391B}" type="slidenum">
              <a:rPr lang="en-US" smtClean="0"/>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A604A-5BAF-4AA2-8035-C397EA52391B}" type="slidenum">
              <a:rPr lang="en-US" smtClean="0"/>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A604A-5BAF-4AA2-8035-C397EA52391B}" type="slidenum">
              <a:rPr lang="en-US" smtClean="0"/>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A604A-5BAF-4AA2-8035-C397EA52391B}" type="slidenum">
              <a:rPr lang="en-US" smtClean="0"/>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A604A-5BAF-4AA2-8035-C397EA52391B}" type="slidenum">
              <a:rPr lang="en-US" smtClean="0"/>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A604A-5BAF-4AA2-8035-C397EA52391B}" type="slidenum">
              <a:rPr lang="en-US" smtClean="0"/>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A604A-5BAF-4AA2-8035-C397EA52391B}" type="slidenum">
              <a:rPr lang="en-US" smtClean="0"/>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A604A-5BAF-4AA2-8035-C397EA52391B}" type="slidenum">
              <a:rPr lang="en-US" smtClean="0"/>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0ABA604A-5BAF-4AA2-8035-C397EA52391B}" type="slidenum">
              <a:rPr lang="en-US" smtClean="0"/>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3">
        <a:schemeClr val="bg1"/>
      </p:bgRef>
    </p:bg>
    <p:spTree>
      <p:nvGrpSpPr>
        <p:cNvPr id="1" name=""/>
        <p:cNvGrpSpPr/>
        <p:nvPr/>
      </p:nvGrpSpPr>
      <p:grpSpPr>
        <a:xfrm>
          <a:off x="0" y="0"/>
          <a:ext cx="0" cy="0"/>
          <a:chOff x="0" y="0"/>
          <a:chExt cx="0" cy="0"/>
        </a:xfrm>
      </p:grpSpPr>
      <p:sp>
        <p:nvSpPr>
          <p:cNvPr id="12" name="Rectangle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3" name="Rounded Rectangle 12"/>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9" name="Subtitle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3F737AD4-390D-4FB1-8406-91B3F3F83661}" type="datetimeFigureOut">
              <a:rPr lang="en-US" smtClean="0"/>
              <a:pPr/>
              <a:t>11/6/2012</a:t>
            </a:fld>
            <a:endParaRPr lang="en-US"/>
          </a:p>
        </p:txBody>
      </p:sp>
      <p:sp>
        <p:nvSpPr>
          <p:cNvPr id="17" name="Footer Placeholder 16"/>
          <p:cNvSpPr>
            <a:spLocks noGrp="1"/>
          </p:cNvSpPr>
          <p:nvPr>
            <p:ph type="ftr" sz="quarter" idx="11"/>
          </p:nvPr>
        </p:nvSpPr>
        <p:spPr/>
        <p:txBody>
          <a:bodyPr/>
          <a:lstStyle/>
          <a:p>
            <a:endParaRPr lang="en-US"/>
          </a:p>
        </p:txBody>
      </p:sp>
      <p:sp>
        <p:nvSpPr>
          <p:cNvPr id="29" name="Slide Number Placeholder 28"/>
          <p:cNvSpPr>
            <a:spLocks noGrp="1"/>
          </p:cNvSpPr>
          <p:nvPr>
            <p:ph type="sldNum" sz="quarter" idx="12"/>
          </p:nvPr>
        </p:nvSpPr>
        <p:spPr/>
        <p:txBody>
          <a:bodyPr lIns="0" tIns="0" rIns="0" bIns="0">
            <a:noAutofit/>
          </a:bodyPr>
          <a:lstStyle>
            <a:lvl1pPr>
              <a:defRPr sz="1400">
                <a:solidFill>
                  <a:srgbClr val="FFFFFF"/>
                </a:solidFill>
              </a:defRPr>
            </a:lvl1pPr>
          </a:lstStyle>
          <a:p>
            <a:fld id="{8AD77B57-618D-41AF-8B4F-9C6E17A8D274}" type="slidenum">
              <a:rPr lang="en-US" smtClean="0"/>
              <a:pPr/>
              <a:t>‹#›</a:t>
            </a:fld>
            <a:endParaRPr lang="en-US"/>
          </a:p>
        </p:txBody>
      </p:sp>
      <p:sp>
        <p:nvSpPr>
          <p:cNvPr id="7" name="Rectangle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737AD4-390D-4FB1-8406-91B3F3F83661}" type="datetimeFigureOut">
              <a:rPr lang="en-US" smtClean="0"/>
              <a:pPr/>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D77B57-618D-41AF-8B4F-9C6E17A8D274}"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41"/>
            <a:ext cx="201168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914400" y="274640"/>
            <a:ext cx="55626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3F737AD4-390D-4FB1-8406-91B3F3F83661}" type="datetimeFigureOut">
              <a:rPr lang="en-US" smtClean="0"/>
              <a:pPr/>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D77B57-618D-41AF-8B4F-9C6E17A8D274}"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3F737AD4-390D-4FB1-8406-91B3F3F83661}" type="datetimeFigureOut">
              <a:rPr lang="en-US" smtClean="0"/>
              <a:pPr/>
              <a:t>11/6/2012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AD77B57-618D-41AF-8B4F-9C6E17A8D274}" type="slidenum">
              <a:rPr lang="en-US" smtClean="0"/>
              <a:pPr/>
              <a:t>‹#›</a:t>
            </a:fld>
            <a:endParaRPr lang="en-US"/>
          </a:p>
        </p:txBody>
      </p:sp>
      <p:sp>
        <p:nvSpPr>
          <p:cNvPr id="8" name="Content Placeholder 7"/>
          <p:cNvSpPr>
            <a:spLocks noGrp="1"/>
          </p:cNvSpPr>
          <p:nvPr>
            <p:ph sz="quarter" idx="1"/>
          </p:nvPr>
        </p:nvSpPr>
        <p:spPr>
          <a:xfrm>
            <a:off x="914400" y="1447800"/>
            <a:ext cx="777240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11" name="Rectangle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10" name="Rounded Rectangle 9"/>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722313" y="952500"/>
            <a:ext cx="7772400" cy="1362075"/>
          </a:xfrm>
        </p:spPr>
        <p:txBody>
          <a:bodyPr anchor="b" anchorCtr="0"/>
          <a:lstStyle>
            <a:lvl1pPr algn="l">
              <a:buNone/>
              <a:defRPr sz="4000" b="0" cap="none"/>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3F737AD4-390D-4FB1-8406-91B3F3F83661}" type="datetimeFigureOut">
              <a:rPr lang="en-US" smtClean="0"/>
              <a:pPr/>
              <a:t>11/6/2012</a:t>
            </a:fld>
            <a:endParaRPr lang="en-US"/>
          </a:p>
        </p:txBody>
      </p:sp>
      <p:sp>
        <p:nvSpPr>
          <p:cNvPr id="5" name="Footer Placeholder 4"/>
          <p:cNvSpPr>
            <a:spLocks noGrp="1"/>
          </p:cNvSpPr>
          <p:nvPr>
            <p:ph type="ftr" sz="quarter" idx="11"/>
          </p:nvPr>
        </p:nvSpPr>
        <p:spPr>
          <a:xfrm>
            <a:off x="800100" y="6172200"/>
            <a:ext cx="4000500" cy="457200"/>
          </a:xfrm>
        </p:spPr>
        <p:txBody>
          <a:bodyPr/>
          <a:lstStyle/>
          <a:p>
            <a:endParaRPr lang="en-US"/>
          </a:p>
        </p:txBody>
      </p:sp>
      <p:sp>
        <p:nvSpPr>
          <p:cNvPr id="7" name="Rectangle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146304" y="6208776"/>
            <a:ext cx="457200" cy="457200"/>
          </a:xfrm>
        </p:spPr>
        <p:txBody>
          <a:bodyPr/>
          <a:lstStyle/>
          <a:p>
            <a:fld id="{8AD77B57-618D-41AF-8B4F-9C6E17A8D274}"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3F737AD4-390D-4FB1-8406-91B3F3F83661}" type="datetimeFigureOut">
              <a:rPr lang="en-US" smtClean="0"/>
              <a:pPr/>
              <a:t>11/6/2012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D77B57-618D-41AF-8B4F-9C6E17A8D274}" type="slidenum">
              <a:rPr lang="en-US" smtClean="0"/>
              <a:pPr/>
              <a:t>‹#›</a:t>
            </a:fld>
            <a:endParaRPr lang="en-US"/>
          </a:p>
        </p:txBody>
      </p:sp>
      <p:sp>
        <p:nvSpPr>
          <p:cNvPr id="9" name="Content Placeholder 8"/>
          <p:cNvSpPr>
            <a:spLocks noGrp="1"/>
          </p:cNvSpPr>
          <p:nvPr>
            <p:ph sz="quarter" idx="1"/>
          </p:nvPr>
        </p:nvSpPr>
        <p:spPr>
          <a:xfrm>
            <a:off x="91440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933950" y="1447800"/>
            <a:ext cx="3749040" cy="45720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914400" y="273050"/>
            <a:ext cx="7772400" cy="1143000"/>
          </a:xfrm>
        </p:spPr>
        <p:txBody>
          <a:bodyPr anchor="b" anchorCtr="0"/>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3F737AD4-390D-4FB1-8406-91B3F3F83661}" type="datetimeFigureOut">
              <a:rPr lang="en-US" smtClean="0"/>
              <a:pPr/>
              <a:t>11/6/2012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AD77B57-618D-41AF-8B4F-9C6E17A8D274}" type="slidenum">
              <a:rPr lang="en-US" smtClean="0"/>
              <a:pPr/>
              <a:t>‹#›</a:t>
            </a:fld>
            <a:endParaRPr lang="en-US"/>
          </a:p>
        </p:txBody>
      </p:sp>
      <p:sp>
        <p:nvSpPr>
          <p:cNvPr id="11" name="Content Placeholder 10"/>
          <p:cNvSpPr>
            <a:spLocks noGrp="1"/>
          </p:cNvSpPr>
          <p:nvPr>
            <p:ph sz="half" idx="2"/>
          </p:nvPr>
        </p:nvSpPr>
        <p:spPr>
          <a:xfrm>
            <a:off x="9144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4"/>
          </p:nvPr>
        </p:nvSpPr>
        <p:spPr>
          <a:xfrm>
            <a:off x="4953000" y="2247900"/>
            <a:ext cx="3733800" cy="38862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3F737AD4-390D-4FB1-8406-91B3F3F83661}" type="datetimeFigureOut">
              <a:rPr lang="en-US" smtClean="0"/>
              <a:pPr/>
              <a:t>11/6/2012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AD77B57-618D-41AF-8B4F-9C6E17A8D274}"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F737AD4-390D-4FB1-8406-91B3F3F83661}" type="datetimeFigureOut">
              <a:rPr lang="en-US" smtClean="0"/>
              <a:pPr/>
              <a:t>11/6/2012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AD77B57-618D-41AF-8B4F-9C6E17A8D274}"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8" name="Rectangle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9" name="Rounded Rectangle 8"/>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914400" y="273050"/>
            <a:ext cx="7772400" cy="1143000"/>
          </a:xfrm>
        </p:spPr>
        <p:txBody>
          <a:bodyPr anchor="b" anchorCtr="0"/>
          <a:lstStyle>
            <a:lvl1pPr algn="l">
              <a:buNone/>
              <a:defRPr sz="4000" b="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F737AD4-390D-4FB1-8406-91B3F3F83661}" type="datetimeFigureOut">
              <a:rPr lang="en-US" smtClean="0"/>
              <a:pPr/>
              <a:t>11/6/2012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AD77B57-618D-41AF-8B4F-9C6E17A8D274}" type="slidenum">
              <a:rPr lang="en-US" smtClean="0"/>
              <a:pPr/>
              <a:t>‹#›</a:t>
            </a:fld>
            <a:endParaRPr lang="en-US"/>
          </a:p>
        </p:txBody>
      </p:sp>
      <p:sp>
        <p:nvSpPr>
          <p:cNvPr id="11" name="Content Placeholder 10"/>
          <p:cNvSpPr>
            <a:spLocks noGrp="1"/>
          </p:cNvSpPr>
          <p:nvPr>
            <p:ph sz="quarter" idx="1"/>
          </p:nvPr>
        </p:nvSpPr>
        <p:spPr>
          <a:xfrm>
            <a:off x="2971800" y="1600200"/>
            <a:ext cx="5715000" cy="4495800"/>
          </a:xfrm>
        </p:spPr>
        <p:txBody>
          <a:bodyPr vert="horz"/>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3F737AD4-390D-4FB1-8406-91B3F3F83661}" type="datetimeFigureOut">
              <a:rPr lang="en-US" smtClean="0"/>
              <a:pPr/>
              <a:t>11/6/2012</a:t>
            </a:fld>
            <a:endParaRPr lang="en-US"/>
          </a:p>
        </p:txBody>
      </p:sp>
      <p:sp>
        <p:nvSpPr>
          <p:cNvPr id="6" name="Footer Placeholder 5"/>
          <p:cNvSpPr>
            <a:spLocks noGrp="1"/>
          </p:cNvSpPr>
          <p:nvPr>
            <p:ph type="ftr" sz="quarter" idx="11"/>
          </p:nvPr>
        </p:nvSpPr>
        <p:spPr>
          <a:xfrm>
            <a:off x="914400" y="6172200"/>
            <a:ext cx="3886200" cy="457200"/>
          </a:xfrm>
        </p:spPr>
        <p:txBody>
          <a:bodyPr/>
          <a:lstStyle/>
          <a:p>
            <a:endParaRPr lang="en-US"/>
          </a:p>
        </p:txBody>
      </p:sp>
      <p:sp>
        <p:nvSpPr>
          <p:cNvPr id="7" name="Slide Number Placeholder 6"/>
          <p:cNvSpPr>
            <a:spLocks noGrp="1"/>
          </p:cNvSpPr>
          <p:nvPr>
            <p:ph type="sldNum" sz="quarter" idx="12"/>
          </p:nvPr>
        </p:nvSpPr>
        <p:spPr>
          <a:xfrm>
            <a:off x="146304" y="6208776"/>
            <a:ext cx="457200" cy="457200"/>
          </a:xfrm>
        </p:spPr>
        <p:txBody>
          <a:bodyPr/>
          <a:lstStyle/>
          <a:p>
            <a:fld id="{8AD77B57-618D-41AF-8B4F-9C6E17A8D274}" type="slidenum">
              <a:rPr lang="en-US" smtClean="0"/>
              <a:pPr/>
              <a:t>‹#›</a:t>
            </a:fld>
            <a:endParaRPr lang="en-US"/>
          </a:p>
        </p:txBody>
      </p:sp>
      <p:sp>
        <p:nvSpPr>
          <p:cNvPr id="11" name="Rectangle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 name="Picture Placeholder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n-US" smtClean="0"/>
              <a:t>Click icon to add picture</a:t>
            </a:r>
            <a:endParaRPr kumimoji="0"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useBgFill="1">
        <p:nvSpPr>
          <p:cNvPr id="8" name="Rounded Rectangle 7"/>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eaLnBrk="1" latinLnBrk="0" hangingPunct="1"/>
            <a:endParaRPr kumimoji="0" lang="en-US"/>
          </a:p>
        </p:txBody>
      </p:sp>
      <p:sp>
        <p:nvSpPr>
          <p:cNvPr id="22" name="Title Placeholder 21"/>
          <p:cNvSpPr>
            <a:spLocks noGrp="1"/>
          </p:cNvSpPr>
          <p:nvPr>
            <p:ph type="title"/>
          </p:nvPr>
        </p:nvSpPr>
        <p:spPr>
          <a:xfrm>
            <a:off x="914400" y="274638"/>
            <a:ext cx="7772400" cy="1143000"/>
          </a:xfrm>
          <a:prstGeom prst="rect">
            <a:avLst/>
          </a:prstGeom>
        </p:spPr>
        <p:txBody>
          <a:bodyPr bIns="91440" anchor="b" anchorCtr="0">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3F737AD4-390D-4FB1-8406-91B3F3F83661}" type="datetimeFigureOut">
              <a:rPr lang="en-US" smtClean="0"/>
              <a:pPr/>
              <a:t>11/6/2012</a:t>
            </a:fld>
            <a:endParaRPr lang="en-US"/>
          </a:p>
        </p:txBody>
      </p:sp>
      <p:sp>
        <p:nvSpPr>
          <p:cNvPr id="3" name="Footer Placeholder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n-US"/>
          </a:p>
        </p:txBody>
      </p:sp>
      <p:sp>
        <p:nvSpPr>
          <p:cNvPr id="23" name="Slide Number Placeholder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8AD77B57-618D-41AF-8B4F-9C6E17A8D274}"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762000" y="4419600"/>
            <a:ext cx="6858000" cy="707886"/>
          </a:xfrm>
          <a:prstGeom prst="rect">
            <a:avLst/>
          </a:prstGeom>
          <a:noFill/>
        </p:spPr>
        <p:txBody>
          <a:bodyPr wrap="square" rtlCol="0">
            <a:spAutoFit/>
          </a:bodyPr>
          <a:lstStyle/>
          <a:p>
            <a:r>
              <a:rPr lang="en-US" sz="4000" b="1" cap="all" dirty="0" smtClean="0">
                <a:solidFill>
                  <a:schemeClr val="accent6">
                    <a:lumMod val="40000"/>
                    <a:lumOff val="60000"/>
                  </a:schemeClr>
                </a:solidFill>
                <a:effectLst>
                  <a:outerShdw blurRad="12700" dist="38100" dir="5400000" sy="-20000" rotWithShape="0">
                    <a:schemeClr val="accent6">
                      <a:lumMod val="20000"/>
                      <a:lumOff val="80000"/>
                      <a:alpha val="33000"/>
                    </a:schemeClr>
                  </a:outerShdw>
                </a:effectLst>
                <a:latin typeface="+mj-lt"/>
              </a:rPr>
              <a:t>Sustainability of Self</a:t>
            </a:r>
            <a:endParaRPr lang="en-US" sz="4000" b="1" cap="all" dirty="0">
              <a:solidFill>
                <a:schemeClr val="accent6">
                  <a:lumMod val="40000"/>
                  <a:lumOff val="60000"/>
                </a:schemeClr>
              </a:solidFill>
              <a:effectLst>
                <a:outerShdw blurRad="12700" dist="38100" dir="5400000" sy="-20000" rotWithShape="0">
                  <a:schemeClr val="accent6">
                    <a:lumMod val="20000"/>
                    <a:lumOff val="80000"/>
                    <a:alpha val="33000"/>
                  </a:schemeClr>
                </a:outerShdw>
              </a:effectLst>
              <a:latin typeface="+mj-lt"/>
            </a:endParaRPr>
          </a:p>
        </p:txBody>
      </p:sp>
      <p:sp>
        <p:nvSpPr>
          <p:cNvPr id="6" name="TextBox 5"/>
          <p:cNvSpPr txBox="1"/>
          <p:nvPr/>
        </p:nvSpPr>
        <p:spPr>
          <a:xfrm>
            <a:off x="838200" y="3962400"/>
            <a:ext cx="6477000" cy="461665"/>
          </a:xfrm>
          <a:prstGeom prst="rect">
            <a:avLst/>
          </a:prstGeom>
          <a:noFill/>
        </p:spPr>
        <p:txBody>
          <a:bodyPr wrap="square" rtlCol="0">
            <a:spAutoFit/>
          </a:bodyPr>
          <a:lstStyle/>
          <a:p>
            <a:r>
              <a:rPr lang="en-US" sz="2400" cap="small" dirty="0" smtClean="0"/>
              <a:t>Stress Management and Relaxation Techniques</a:t>
            </a:r>
            <a:endParaRPr lang="en-US" sz="2400" cap="smal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457200"/>
            <a:ext cx="9144000" cy="446276"/>
          </a:xfrm>
          <a:prstGeom prst="rect">
            <a:avLst/>
          </a:prstGeom>
          <a:noFill/>
        </p:spPr>
        <p:txBody>
          <a:bodyPr wrap="square" rtlCol="0">
            <a:spAutoFit/>
          </a:bodyPr>
          <a:lstStyle/>
          <a:p>
            <a:pPr algn="ctr"/>
            <a:r>
              <a:rPr lang="en-US" sz="2300" b="1" cap="small" dirty="0" smtClean="0">
                <a:solidFill>
                  <a:schemeClr val="accent6">
                    <a:lumMod val="40000"/>
                    <a:lumOff val="60000"/>
                  </a:schemeClr>
                </a:solidFill>
                <a:latin typeface="+mj-lt"/>
              </a:rPr>
              <a:t>Stress management strategy #4: Accept the things you can’t change</a:t>
            </a:r>
            <a:endParaRPr lang="en-US" sz="2300" dirty="0"/>
          </a:p>
        </p:txBody>
      </p:sp>
      <p:sp>
        <p:nvSpPr>
          <p:cNvPr id="3" name="TextBox 2"/>
          <p:cNvSpPr txBox="1"/>
          <p:nvPr/>
        </p:nvSpPr>
        <p:spPr>
          <a:xfrm>
            <a:off x="152400" y="1219200"/>
            <a:ext cx="8839200" cy="5016758"/>
          </a:xfrm>
          <a:prstGeom prst="rect">
            <a:avLst/>
          </a:prstGeom>
          <a:noFill/>
        </p:spPr>
        <p:txBody>
          <a:bodyPr wrap="square" rtlCol="0">
            <a:spAutoFit/>
          </a:bodyPr>
          <a:lstStyle/>
          <a:p>
            <a:pPr lvl="0"/>
            <a:r>
              <a:rPr lang="en-US" sz="2000" b="1" dirty="0" smtClean="0"/>
              <a:t>Don’t try to control the uncontrollable.</a:t>
            </a:r>
            <a:r>
              <a:rPr lang="en-US" sz="2000" dirty="0" smtClean="0"/>
              <a:t> Many things in life are beyond our control— particularly the behavior of other people. Rather than stressing out over them, focus on the things you can control such as the way you choose to react to problems. </a:t>
            </a:r>
          </a:p>
          <a:p>
            <a:pPr lvl="0"/>
            <a:endParaRPr lang="en-US" sz="1000" b="1" dirty="0" smtClean="0"/>
          </a:p>
          <a:p>
            <a:pPr lvl="0"/>
            <a:r>
              <a:rPr lang="en-US" sz="2000" b="1" dirty="0" smtClean="0"/>
              <a:t>Look for the upside. </a:t>
            </a:r>
            <a:r>
              <a:rPr lang="en-US" sz="2000" dirty="0" smtClean="0"/>
              <a:t>As the saying goes, “What doesn’t kill us makes us stronger.” When facing major challenges, try to look at them as opportunities for personal growth. If your own poor choices contributed to a stressful situation, reflect on them and learn from your mistakes. </a:t>
            </a:r>
          </a:p>
          <a:p>
            <a:pPr lvl="0"/>
            <a:endParaRPr lang="en-US" sz="1000" b="1" dirty="0" smtClean="0"/>
          </a:p>
          <a:p>
            <a:pPr lvl="0"/>
            <a:r>
              <a:rPr lang="en-US" sz="2000" b="1" dirty="0" smtClean="0"/>
              <a:t>Share your feelings.</a:t>
            </a:r>
            <a:r>
              <a:rPr lang="en-US" sz="2000" dirty="0" smtClean="0"/>
              <a:t> Talk to a trusted friend or make an appointment with a therapist. Expressing what you’re going through can be very cathartic, even if there’s nothing you can do to alter the stressful situation. </a:t>
            </a:r>
          </a:p>
          <a:p>
            <a:endParaRPr lang="en-US" sz="1000" b="1" dirty="0" smtClean="0"/>
          </a:p>
          <a:p>
            <a:r>
              <a:rPr lang="en-US" sz="2000" b="1" dirty="0" smtClean="0"/>
              <a:t>Learn to forgive. </a:t>
            </a:r>
            <a:r>
              <a:rPr lang="en-US" sz="2000" dirty="0" smtClean="0"/>
              <a:t>Accept the fact that we live in an imperfect world and that people make mistakes. Let go of anger and resentments.</a:t>
            </a:r>
            <a:r>
              <a:rPr lang="en-US" sz="2000" b="1" dirty="0" smtClean="0"/>
              <a:t> </a:t>
            </a:r>
            <a:r>
              <a:rPr lang="en-US" sz="2000" dirty="0" smtClean="0"/>
              <a:t>Free yourself from negative energy by forgiving and moving on.</a:t>
            </a:r>
            <a:endParaRPr lang="en-US" sz="20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
            <a:ext cx="9144000" cy="954107"/>
          </a:xfrm>
          <a:prstGeom prst="rect">
            <a:avLst/>
          </a:prstGeom>
          <a:noFill/>
        </p:spPr>
        <p:txBody>
          <a:bodyPr wrap="square" rtlCol="0">
            <a:spAutoFit/>
          </a:bodyPr>
          <a:lstStyle/>
          <a:p>
            <a:pPr algn="ctr"/>
            <a:r>
              <a:rPr lang="en-US" sz="2800" b="1" cap="small" dirty="0" smtClean="0">
                <a:solidFill>
                  <a:schemeClr val="accent6">
                    <a:lumMod val="40000"/>
                    <a:lumOff val="60000"/>
                  </a:schemeClr>
                </a:solidFill>
                <a:latin typeface="+mj-lt"/>
              </a:rPr>
              <a:t>Stress management strategy #5: </a:t>
            </a:r>
          </a:p>
          <a:p>
            <a:pPr algn="ctr"/>
            <a:r>
              <a:rPr lang="en-US" sz="2800" b="1" cap="small" dirty="0" smtClean="0">
                <a:solidFill>
                  <a:schemeClr val="accent6">
                    <a:lumMod val="40000"/>
                    <a:lumOff val="60000"/>
                  </a:schemeClr>
                </a:solidFill>
                <a:latin typeface="+mj-lt"/>
              </a:rPr>
              <a:t>Make time for fun and relaxation</a:t>
            </a:r>
            <a:endParaRPr lang="en-US" sz="2800" dirty="0"/>
          </a:p>
        </p:txBody>
      </p:sp>
      <p:sp>
        <p:nvSpPr>
          <p:cNvPr id="3" name="TextBox 2"/>
          <p:cNvSpPr txBox="1"/>
          <p:nvPr/>
        </p:nvSpPr>
        <p:spPr>
          <a:xfrm>
            <a:off x="152400" y="838200"/>
            <a:ext cx="8991600" cy="1231106"/>
          </a:xfrm>
          <a:prstGeom prst="rect">
            <a:avLst/>
          </a:prstGeom>
          <a:noFill/>
        </p:spPr>
        <p:txBody>
          <a:bodyPr wrap="square" rtlCol="0">
            <a:spAutoFit/>
          </a:bodyPr>
          <a:lstStyle/>
          <a:p>
            <a:r>
              <a:rPr lang="en-US" dirty="0" smtClean="0"/>
              <a:t>Beyond a take-charge approach and a positive attitude, you can reduce stress in your life by nurturing yourself. If you regularly make time for fun and relaxation, you’ll be in a better place to handle life’s stressors when they inevitably come. </a:t>
            </a:r>
          </a:p>
          <a:p>
            <a:pPr algn="ctr"/>
            <a:r>
              <a:rPr lang="en-US" sz="2000" b="1" dirty="0" smtClean="0"/>
              <a:t>Healthy ways to relax and recharge</a:t>
            </a:r>
            <a:endParaRPr lang="en-US" sz="2000" dirty="0"/>
          </a:p>
        </p:txBody>
      </p:sp>
      <p:sp>
        <p:nvSpPr>
          <p:cNvPr id="4" name="TextBox 3"/>
          <p:cNvSpPr txBox="1"/>
          <p:nvPr/>
        </p:nvSpPr>
        <p:spPr>
          <a:xfrm>
            <a:off x="685800" y="1981200"/>
            <a:ext cx="8458200" cy="2031325"/>
          </a:xfrm>
          <a:prstGeom prst="rect">
            <a:avLst/>
          </a:prstGeom>
          <a:noFill/>
        </p:spPr>
        <p:txBody>
          <a:bodyPr wrap="square" numCol="2" rtlCol="0">
            <a:spAutoFit/>
          </a:bodyPr>
          <a:lstStyle/>
          <a:p>
            <a:pPr>
              <a:buFont typeface="Arial" pitchFamily="34" charset="0"/>
              <a:buChar char="•"/>
            </a:pPr>
            <a:r>
              <a:rPr lang="en-US" dirty="0" smtClean="0"/>
              <a:t>Go for a walk.</a:t>
            </a:r>
          </a:p>
          <a:p>
            <a:pPr>
              <a:buFont typeface="Arial" pitchFamily="34" charset="0"/>
              <a:buChar char="•"/>
            </a:pPr>
            <a:r>
              <a:rPr lang="en-US" dirty="0" smtClean="0"/>
              <a:t>Spend time in nature. </a:t>
            </a:r>
          </a:p>
          <a:p>
            <a:pPr lvl="0">
              <a:buFont typeface="Arial" pitchFamily="34" charset="0"/>
              <a:buChar char="•"/>
            </a:pPr>
            <a:r>
              <a:rPr lang="en-US" dirty="0" smtClean="0"/>
              <a:t>Call a good friend. </a:t>
            </a:r>
          </a:p>
          <a:p>
            <a:pPr lvl="0">
              <a:buFont typeface="Arial" pitchFamily="34" charset="0"/>
              <a:buChar char="•"/>
            </a:pPr>
            <a:r>
              <a:rPr lang="en-US" dirty="0" smtClean="0"/>
              <a:t>Sweat out tension with a good workout. </a:t>
            </a:r>
          </a:p>
          <a:p>
            <a:pPr lvl="0">
              <a:buFont typeface="Arial" pitchFamily="34" charset="0"/>
              <a:buChar char="•"/>
            </a:pPr>
            <a:r>
              <a:rPr lang="en-US" dirty="0" smtClean="0"/>
              <a:t>Write in your journal. </a:t>
            </a:r>
          </a:p>
          <a:p>
            <a:pPr lvl="0">
              <a:buFont typeface="Arial" pitchFamily="34" charset="0"/>
              <a:buChar char="•"/>
            </a:pPr>
            <a:r>
              <a:rPr lang="en-US" dirty="0" smtClean="0"/>
              <a:t>Take a long bath. </a:t>
            </a:r>
          </a:p>
          <a:p>
            <a:pPr lvl="0">
              <a:buFont typeface="Arial" pitchFamily="34" charset="0"/>
              <a:buChar char="•"/>
            </a:pPr>
            <a:r>
              <a:rPr lang="en-US" dirty="0" smtClean="0"/>
              <a:t>Light scented candles </a:t>
            </a:r>
          </a:p>
          <a:p>
            <a:pPr lvl="0">
              <a:buFont typeface="Arial" pitchFamily="34" charset="0"/>
              <a:buChar char="•"/>
            </a:pPr>
            <a:r>
              <a:rPr lang="en-US" dirty="0" smtClean="0"/>
              <a:t>Savor a warm cup of coffee or tea. </a:t>
            </a:r>
          </a:p>
          <a:p>
            <a:pPr lvl="0">
              <a:buFont typeface="Arial" pitchFamily="34" charset="0"/>
              <a:buChar char="•"/>
            </a:pPr>
            <a:r>
              <a:rPr lang="en-US" dirty="0" smtClean="0"/>
              <a:t>Play with a pet. Work in your garden. </a:t>
            </a:r>
          </a:p>
          <a:p>
            <a:pPr lvl="0">
              <a:buFont typeface="Arial" pitchFamily="34" charset="0"/>
              <a:buChar char="•"/>
            </a:pPr>
            <a:r>
              <a:rPr lang="en-US" dirty="0" smtClean="0"/>
              <a:t>Get a massage. </a:t>
            </a:r>
          </a:p>
          <a:p>
            <a:pPr lvl="0">
              <a:buFont typeface="Arial" pitchFamily="34" charset="0"/>
              <a:buChar char="•"/>
            </a:pPr>
            <a:r>
              <a:rPr lang="en-US" dirty="0" smtClean="0"/>
              <a:t>Curl up with a good book. </a:t>
            </a:r>
          </a:p>
          <a:p>
            <a:pPr lvl="0">
              <a:buFont typeface="Arial" pitchFamily="34" charset="0"/>
              <a:buChar char="•"/>
            </a:pPr>
            <a:r>
              <a:rPr lang="en-US" dirty="0" smtClean="0"/>
              <a:t>Listen to music. </a:t>
            </a:r>
          </a:p>
          <a:p>
            <a:pPr>
              <a:buFont typeface="Arial" pitchFamily="34" charset="0"/>
              <a:buChar char="•"/>
            </a:pPr>
            <a:r>
              <a:rPr lang="en-US" dirty="0" smtClean="0"/>
              <a:t>Watch a comedy </a:t>
            </a:r>
          </a:p>
          <a:p>
            <a:endParaRPr lang="en-US" dirty="0"/>
          </a:p>
        </p:txBody>
      </p:sp>
      <p:sp>
        <p:nvSpPr>
          <p:cNvPr id="5" name="TextBox 4"/>
          <p:cNvSpPr txBox="1"/>
          <p:nvPr/>
        </p:nvSpPr>
        <p:spPr>
          <a:xfrm>
            <a:off x="0" y="3995678"/>
            <a:ext cx="9144000" cy="2862322"/>
          </a:xfrm>
          <a:prstGeom prst="rect">
            <a:avLst/>
          </a:prstGeom>
          <a:noFill/>
        </p:spPr>
        <p:txBody>
          <a:bodyPr wrap="square" rtlCol="0">
            <a:spAutoFit/>
          </a:bodyPr>
          <a:lstStyle/>
          <a:p>
            <a:pPr lvl="0" algn="ctr"/>
            <a:r>
              <a:rPr lang="en-US" cap="small" dirty="0" smtClean="0"/>
              <a:t>Nurturing yourself is a necessity, not a luxury.</a:t>
            </a:r>
          </a:p>
          <a:p>
            <a:pPr lvl="0"/>
            <a:r>
              <a:rPr lang="en-US" b="1" dirty="0" smtClean="0"/>
              <a:t>Set aside relaxation time.</a:t>
            </a:r>
            <a:r>
              <a:rPr lang="en-US" dirty="0" smtClean="0"/>
              <a:t> Include rest and relaxation in your daily schedule. Don’t allow other obligations to encroach. This is your time to take a break from all responsibilities and recharge your batteries. </a:t>
            </a:r>
          </a:p>
          <a:p>
            <a:pPr lvl="0"/>
            <a:r>
              <a:rPr lang="en-US" b="1" dirty="0" smtClean="0"/>
              <a:t>Connect with others.</a:t>
            </a:r>
            <a:r>
              <a:rPr lang="en-US" dirty="0" smtClean="0"/>
              <a:t> Spend time with positive people who enhance your life. A strong support system will buffer you from the negative effects of stress. </a:t>
            </a:r>
          </a:p>
          <a:p>
            <a:pPr lvl="0"/>
            <a:r>
              <a:rPr lang="en-US" b="1" dirty="0" smtClean="0"/>
              <a:t>Do something you enjoy every day. </a:t>
            </a:r>
            <a:r>
              <a:rPr lang="en-US" dirty="0" smtClean="0"/>
              <a:t>Make time for leisure activities that bring you joy, whether it be stargazing, playing the piano, or working on your bike. </a:t>
            </a:r>
          </a:p>
          <a:p>
            <a:pPr lvl="0"/>
            <a:r>
              <a:rPr lang="en-US" b="1" dirty="0" smtClean="0"/>
              <a:t>Keep your sense of humor.</a:t>
            </a:r>
            <a:r>
              <a:rPr lang="en-US" dirty="0" smtClean="0"/>
              <a:t> This includes the ability to laugh at yourself. The act of laughing helps your body fight stress in a number of ways. </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52400"/>
            <a:ext cx="9144000" cy="507831"/>
          </a:xfrm>
          <a:prstGeom prst="rect">
            <a:avLst/>
          </a:prstGeom>
          <a:noFill/>
        </p:spPr>
        <p:txBody>
          <a:bodyPr wrap="square" rtlCol="0">
            <a:spAutoFit/>
          </a:bodyPr>
          <a:lstStyle/>
          <a:p>
            <a:r>
              <a:rPr lang="en-US" sz="2700" b="1" cap="small" dirty="0" smtClean="0">
                <a:solidFill>
                  <a:schemeClr val="accent6">
                    <a:lumMod val="40000"/>
                    <a:lumOff val="60000"/>
                  </a:schemeClr>
                </a:solidFill>
                <a:latin typeface="+mj-lt"/>
              </a:rPr>
              <a:t>Stress management strategy #6: Adopt a healthy lifestyle</a:t>
            </a:r>
            <a:endParaRPr lang="en-US" sz="2700" dirty="0"/>
          </a:p>
        </p:txBody>
      </p:sp>
      <p:sp>
        <p:nvSpPr>
          <p:cNvPr id="3" name="TextBox 2"/>
          <p:cNvSpPr txBox="1"/>
          <p:nvPr/>
        </p:nvSpPr>
        <p:spPr>
          <a:xfrm>
            <a:off x="152400" y="609600"/>
            <a:ext cx="8763000" cy="5940088"/>
          </a:xfrm>
          <a:prstGeom prst="rect">
            <a:avLst/>
          </a:prstGeom>
          <a:noFill/>
        </p:spPr>
        <p:txBody>
          <a:bodyPr wrap="square" rtlCol="0">
            <a:spAutoFit/>
          </a:bodyPr>
          <a:lstStyle/>
          <a:p>
            <a:r>
              <a:rPr lang="en-US" sz="2000" dirty="0" smtClean="0"/>
              <a:t>You can increase your resistance to stress by strengthening your physical health.  </a:t>
            </a:r>
          </a:p>
          <a:p>
            <a:endParaRPr lang="en-US" sz="1000" dirty="0" smtClean="0"/>
          </a:p>
          <a:p>
            <a:pPr lvl="0"/>
            <a:r>
              <a:rPr lang="en-US" sz="2000" b="1" dirty="0" smtClean="0"/>
              <a:t>Exercise regularly.</a:t>
            </a:r>
            <a:r>
              <a:rPr lang="en-US" sz="2000" dirty="0" smtClean="0"/>
              <a:t> Physical activity plays a key role in reducing and preventing the effects of stress. Make time for at least 30 minutes of exercise, three times per week. Nothing beats aerobic exercise for releasing pent-up stress and tension. </a:t>
            </a:r>
          </a:p>
          <a:p>
            <a:pPr lvl="0"/>
            <a:endParaRPr lang="en-US" sz="1000" b="1" dirty="0" smtClean="0"/>
          </a:p>
          <a:p>
            <a:pPr lvl="0"/>
            <a:r>
              <a:rPr lang="en-US" sz="2000" b="1" dirty="0" smtClean="0"/>
              <a:t>Eat a healthy diet.</a:t>
            </a:r>
            <a:r>
              <a:rPr lang="en-US" sz="2000" dirty="0" smtClean="0"/>
              <a:t> Well-nourished bodies are better prepared to cope with stress, so be mindful of what you eat. Start your day right with breakfast, and keep your energy up and your mind clear with balanced, nutritious meals throughout the day.</a:t>
            </a:r>
          </a:p>
          <a:p>
            <a:pPr lvl="0"/>
            <a:r>
              <a:rPr lang="en-US" sz="1000" dirty="0" smtClean="0"/>
              <a:t> </a:t>
            </a:r>
          </a:p>
          <a:p>
            <a:pPr lvl="0"/>
            <a:r>
              <a:rPr lang="en-US" sz="2000" b="1" dirty="0" smtClean="0"/>
              <a:t>Reduce caffeine and sugar.</a:t>
            </a:r>
            <a:r>
              <a:rPr lang="en-US" sz="2000" dirty="0" smtClean="0"/>
              <a:t> The temporary "highs" caffeine and sugar provide often end in with a crash in mood and energy. By reducing the amount of coffee, soft drinks, chocolate, and sugar snacks in your diet, you’ll feel more relaxed and you’ll sleep better. </a:t>
            </a:r>
          </a:p>
          <a:p>
            <a:pPr lvl="0"/>
            <a:endParaRPr lang="en-US" sz="1000" b="1" dirty="0" smtClean="0"/>
          </a:p>
          <a:p>
            <a:pPr lvl="0"/>
            <a:r>
              <a:rPr lang="en-US" sz="2000" b="1" dirty="0" smtClean="0"/>
              <a:t>Avoid alcohol, cigarettes, and drugs. </a:t>
            </a:r>
            <a:r>
              <a:rPr lang="en-US" sz="2000" dirty="0" smtClean="0"/>
              <a:t>Self-medicating with alcohol or drugs may provide an easy escape from stress, but the relief is only temporary. Don’t avoid or mask the issue at hand; deal with problems head on and with a clear mind. </a:t>
            </a:r>
          </a:p>
          <a:p>
            <a:pPr lvl="0"/>
            <a:r>
              <a:rPr lang="en-US" sz="2000" b="1" dirty="0" smtClean="0"/>
              <a:t>Get enough sleep. </a:t>
            </a:r>
            <a:r>
              <a:rPr lang="en-US" sz="2000" dirty="0" smtClean="0"/>
              <a:t>Adequate sleep fuels your mind, as well as your body. Feeling tired will increase your stress because it may cause you to think irrationally. </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533400" y="228600"/>
            <a:ext cx="8229600" cy="707886"/>
          </a:xfrm>
          <a:prstGeom prst="rect">
            <a:avLst/>
          </a:prstGeom>
          <a:noFill/>
        </p:spPr>
        <p:txBody>
          <a:bodyPr wrap="square" rtlCol="0">
            <a:spAutoFit/>
          </a:bodyPr>
          <a:lstStyle/>
          <a:p>
            <a:r>
              <a:rPr lang="en-US" sz="4000" b="1" cap="small" dirty="0" smtClean="0">
                <a:solidFill>
                  <a:schemeClr val="accent6">
                    <a:lumMod val="40000"/>
                    <a:lumOff val="60000"/>
                  </a:schemeClr>
                </a:solidFill>
                <a:latin typeface="+mj-lt"/>
              </a:rPr>
              <a:t>Some Specific Notes on Relaxation</a:t>
            </a:r>
          </a:p>
        </p:txBody>
      </p:sp>
      <p:sp>
        <p:nvSpPr>
          <p:cNvPr id="3" name="TextBox 2"/>
          <p:cNvSpPr txBox="1"/>
          <p:nvPr/>
        </p:nvSpPr>
        <p:spPr>
          <a:xfrm>
            <a:off x="304800" y="1371600"/>
            <a:ext cx="3886200" cy="1323439"/>
          </a:xfrm>
          <a:prstGeom prst="rect">
            <a:avLst/>
          </a:prstGeom>
          <a:noFill/>
        </p:spPr>
        <p:txBody>
          <a:bodyPr wrap="square" rtlCol="0">
            <a:spAutoFit/>
          </a:bodyPr>
          <a:lstStyle/>
          <a:p>
            <a:r>
              <a:rPr lang="en-US" sz="2000" b="1" u="sng" dirty="0" smtClean="0"/>
              <a:t>The Relaxation Response is NOT:</a:t>
            </a:r>
          </a:p>
          <a:p>
            <a:endParaRPr lang="en-US" sz="2000" dirty="0" smtClean="0"/>
          </a:p>
          <a:p>
            <a:pPr marL="285750" indent="-171450">
              <a:buFont typeface="Arial" pitchFamily="34" charset="0"/>
              <a:buChar char="•"/>
              <a:tabLst>
                <a:tab pos="285750" algn="l"/>
              </a:tabLst>
            </a:pPr>
            <a:r>
              <a:rPr lang="en-US" sz="2000" dirty="0" smtClean="0"/>
              <a:t>Laying on the couch</a:t>
            </a:r>
          </a:p>
          <a:p>
            <a:pPr marL="285750" indent="-171450">
              <a:buFont typeface="Arial" pitchFamily="34" charset="0"/>
              <a:buChar char="•"/>
              <a:tabLst>
                <a:tab pos="285750" algn="l"/>
              </a:tabLst>
            </a:pPr>
            <a:r>
              <a:rPr lang="en-US" sz="2000" dirty="0" smtClean="0"/>
              <a:t>Being lazy</a:t>
            </a:r>
            <a:endParaRPr lang="en-US" sz="2000" dirty="0"/>
          </a:p>
        </p:txBody>
      </p:sp>
      <p:sp>
        <p:nvSpPr>
          <p:cNvPr id="4" name="TextBox 3"/>
          <p:cNvSpPr txBox="1"/>
          <p:nvPr/>
        </p:nvSpPr>
        <p:spPr>
          <a:xfrm>
            <a:off x="4343400" y="1371600"/>
            <a:ext cx="4419600" cy="2246769"/>
          </a:xfrm>
          <a:prstGeom prst="rect">
            <a:avLst/>
          </a:prstGeom>
          <a:noFill/>
        </p:spPr>
        <p:txBody>
          <a:bodyPr wrap="square" rtlCol="0">
            <a:spAutoFit/>
          </a:bodyPr>
          <a:lstStyle/>
          <a:p>
            <a:r>
              <a:rPr lang="en-US" sz="2000" b="1" u="sng" dirty="0" smtClean="0"/>
              <a:t>The Relaxation Response IS:</a:t>
            </a:r>
          </a:p>
          <a:p>
            <a:endParaRPr lang="en-US" sz="2000" dirty="0" smtClean="0"/>
          </a:p>
          <a:p>
            <a:pPr marL="228600" indent="-114300">
              <a:buFont typeface="Arial" pitchFamily="34" charset="0"/>
              <a:buChar char="•"/>
            </a:pPr>
            <a:r>
              <a:rPr lang="en-US" sz="2000" dirty="0" smtClean="0"/>
              <a:t>A mentally active process that leaves the body relaxed</a:t>
            </a:r>
          </a:p>
          <a:p>
            <a:pPr marL="228600" indent="-114300">
              <a:buFont typeface="Arial" pitchFamily="34" charset="0"/>
              <a:buChar char="•"/>
            </a:pPr>
            <a:r>
              <a:rPr lang="en-US" sz="2000" dirty="0" smtClean="0"/>
              <a:t>Trainable and becomes more profound with practice</a:t>
            </a:r>
          </a:p>
          <a:p>
            <a:pPr marL="228600" indent="-114300">
              <a:buFont typeface="Arial" pitchFamily="34" charset="0"/>
              <a:buChar char="•"/>
            </a:pPr>
            <a:r>
              <a:rPr lang="en-US" sz="2000" dirty="0" smtClean="0"/>
              <a:t>Best done in an awake state</a:t>
            </a:r>
            <a:endParaRPr lang="en-US" sz="2000" dirty="0"/>
          </a:p>
        </p:txBody>
      </p:sp>
      <p:sp>
        <p:nvSpPr>
          <p:cNvPr id="5" name="TextBox 4"/>
          <p:cNvSpPr txBox="1"/>
          <p:nvPr/>
        </p:nvSpPr>
        <p:spPr>
          <a:xfrm>
            <a:off x="457200" y="4648200"/>
            <a:ext cx="8382000" cy="1015663"/>
          </a:xfrm>
          <a:prstGeom prst="rect">
            <a:avLst/>
          </a:prstGeom>
          <a:noFill/>
        </p:spPr>
        <p:txBody>
          <a:bodyPr wrap="square" rtlCol="0">
            <a:spAutoFit/>
          </a:bodyPr>
          <a:lstStyle/>
          <a:p>
            <a:pPr algn="ctr"/>
            <a:r>
              <a:rPr lang="en-US" sz="3000" cap="small" dirty="0" smtClean="0">
                <a:solidFill>
                  <a:schemeClr val="accent6">
                    <a:lumMod val="40000"/>
                    <a:lumOff val="60000"/>
                  </a:schemeClr>
                </a:solidFill>
                <a:latin typeface="+mj-lt"/>
              </a:rPr>
              <a:t>Now for Some Tips on Easy </a:t>
            </a:r>
          </a:p>
          <a:p>
            <a:pPr algn="ctr"/>
            <a:r>
              <a:rPr lang="en-US" sz="3000" cap="small" dirty="0" smtClean="0">
                <a:solidFill>
                  <a:schemeClr val="accent6">
                    <a:lumMod val="40000"/>
                    <a:lumOff val="60000"/>
                  </a:schemeClr>
                </a:solidFill>
                <a:latin typeface="+mj-lt"/>
              </a:rPr>
              <a:t>Relaxation Techniques…</a:t>
            </a:r>
            <a:endParaRPr lang="en-US" sz="3000" cap="small" dirty="0">
              <a:solidFill>
                <a:schemeClr val="accent6">
                  <a:lumMod val="40000"/>
                  <a:lumOff val="60000"/>
                </a:schemeClr>
              </a:solidFill>
              <a:latin typeface="+mj-lt"/>
            </a:endParaRPr>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914400" y="304800"/>
            <a:ext cx="7162800" cy="553998"/>
          </a:xfrm>
          <a:prstGeom prst="rect">
            <a:avLst/>
          </a:prstGeom>
          <a:noFill/>
        </p:spPr>
        <p:txBody>
          <a:bodyPr wrap="square" rtlCol="0">
            <a:spAutoFit/>
          </a:bodyPr>
          <a:lstStyle/>
          <a:p>
            <a:pPr algn="ctr"/>
            <a:r>
              <a:rPr lang="en-US" sz="3000" b="1" cap="small" dirty="0" smtClean="0">
                <a:solidFill>
                  <a:schemeClr val="accent6">
                    <a:lumMod val="40000"/>
                    <a:lumOff val="60000"/>
                  </a:schemeClr>
                </a:solidFill>
                <a:latin typeface="+mj-lt"/>
              </a:rPr>
              <a:t>Deep breathing for stress relief</a:t>
            </a:r>
            <a:endParaRPr lang="en-US" dirty="0"/>
          </a:p>
        </p:txBody>
      </p:sp>
      <p:sp>
        <p:nvSpPr>
          <p:cNvPr id="3" name="TextBox 2"/>
          <p:cNvSpPr txBox="1"/>
          <p:nvPr/>
        </p:nvSpPr>
        <p:spPr>
          <a:xfrm>
            <a:off x="228600" y="990600"/>
            <a:ext cx="8686800" cy="5693866"/>
          </a:xfrm>
          <a:prstGeom prst="rect">
            <a:avLst/>
          </a:prstGeom>
          <a:noFill/>
        </p:spPr>
        <p:txBody>
          <a:bodyPr wrap="square" rtlCol="0">
            <a:spAutoFit/>
          </a:bodyPr>
          <a:lstStyle/>
          <a:p>
            <a:r>
              <a:rPr lang="en-US" dirty="0" smtClean="0"/>
              <a:t>Deep breathing is easy to learn, can be practiced almost anywhere, and provides a quick way to get your stress levels in check. Deep breathing is the cornerstone of many other relaxation practices, too, and can be combined with other relaxing elements such as aromatherapy and music. All you really need is a few minutes and a place to stretch out.</a:t>
            </a:r>
          </a:p>
          <a:p>
            <a:endParaRPr lang="en-US" sz="1000" i="1" u="sng" dirty="0" smtClean="0"/>
          </a:p>
          <a:p>
            <a:r>
              <a:rPr lang="en-US" i="1" u="sng" dirty="0" smtClean="0"/>
              <a:t>How to practice deep breathing</a:t>
            </a:r>
            <a:endParaRPr lang="en-US" dirty="0" smtClean="0"/>
          </a:p>
          <a:p>
            <a:r>
              <a:rPr lang="en-US" dirty="0" smtClean="0"/>
              <a:t>The key to deep breathing is to breathe deeply from the abdomen, getting as much fresh air as possible in your lungs. When you take deep breaths from the abdomen, rather than shallow breaths from your upper chest, you inhale more oxygen. The more oxygen you get, the less tense, short of breath, and anxious you feel. So the next time you feel stressed, take a minute to slow down and breathe deeply:</a:t>
            </a:r>
          </a:p>
          <a:p>
            <a:r>
              <a:rPr lang="en-US" sz="1000" dirty="0" smtClean="0"/>
              <a:t> </a:t>
            </a:r>
          </a:p>
          <a:p>
            <a:r>
              <a:rPr lang="en-US" dirty="0" smtClean="0"/>
              <a:t>Sit comfortably with your back straight. Put one hand on your chest and the other on your stomach.</a:t>
            </a:r>
          </a:p>
          <a:p>
            <a:endParaRPr lang="en-US" sz="1000" dirty="0" smtClean="0"/>
          </a:p>
          <a:p>
            <a:r>
              <a:rPr lang="en-US" dirty="0" smtClean="0"/>
              <a:t>Breathe in through your nose. The hand on your stomach should rise. The hand on your chest should move very little.</a:t>
            </a:r>
          </a:p>
          <a:p>
            <a:r>
              <a:rPr lang="en-US" sz="1000" dirty="0" smtClean="0"/>
              <a:t> </a:t>
            </a:r>
          </a:p>
          <a:p>
            <a:r>
              <a:rPr lang="en-US" dirty="0" smtClean="0"/>
              <a:t>Exhale through your mouth, pushing out as much air as you can while contracting your abdominal muscles. Count slowly as you exhale.  The hand on your stomach should move in as you exhale, but your other hand should move very little.</a:t>
            </a:r>
          </a:p>
          <a:p>
            <a:r>
              <a:rPr lang="en-US" dirty="0" smtClean="0"/>
              <a:t>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752600" y="381000"/>
            <a:ext cx="5410200" cy="553998"/>
          </a:xfrm>
          <a:prstGeom prst="rect">
            <a:avLst/>
          </a:prstGeom>
          <a:noFill/>
        </p:spPr>
        <p:txBody>
          <a:bodyPr wrap="square" rtlCol="0">
            <a:spAutoFit/>
          </a:bodyPr>
          <a:lstStyle/>
          <a:p>
            <a:r>
              <a:rPr lang="en-US" sz="3000" b="1" cap="small" dirty="0" smtClean="0">
                <a:solidFill>
                  <a:schemeClr val="accent6">
                    <a:lumMod val="40000"/>
                    <a:lumOff val="60000"/>
                  </a:schemeClr>
                </a:solidFill>
                <a:latin typeface="+mj-lt"/>
              </a:rPr>
              <a:t>Starting a meditation practice</a:t>
            </a:r>
            <a:endParaRPr lang="en-US" dirty="0"/>
          </a:p>
        </p:txBody>
      </p:sp>
      <p:sp>
        <p:nvSpPr>
          <p:cNvPr id="3" name="TextBox 2"/>
          <p:cNvSpPr txBox="1"/>
          <p:nvPr/>
        </p:nvSpPr>
        <p:spPr>
          <a:xfrm>
            <a:off x="228600" y="1143000"/>
            <a:ext cx="8686800" cy="5447645"/>
          </a:xfrm>
          <a:prstGeom prst="rect">
            <a:avLst/>
          </a:prstGeom>
          <a:noFill/>
        </p:spPr>
        <p:txBody>
          <a:bodyPr wrap="square" rtlCol="0">
            <a:spAutoFit/>
          </a:bodyPr>
          <a:lstStyle/>
          <a:p>
            <a:r>
              <a:rPr lang="en-US" sz="2000" i="1" u="sng" dirty="0" smtClean="0"/>
              <a:t>All you need to start meditating are:</a:t>
            </a:r>
          </a:p>
          <a:p>
            <a:endParaRPr lang="en-US" sz="1000" dirty="0" smtClean="0"/>
          </a:p>
          <a:p>
            <a:pPr lvl="0"/>
            <a:r>
              <a:rPr lang="en-US" sz="2000" dirty="0" smtClean="0"/>
              <a:t>A quiet environment.  Choose a secluded place in your home, office, garden, place of worship, or in the great outdoors where you can relax without distractions or interruptions.</a:t>
            </a:r>
          </a:p>
          <a:p>
            <a:pPr lvl="0"/>
            <a:endParaRPr lang="en-US" sz="1000" dirty="0" smtClean="0"/>
          </a:p>
          <a:p>
            <a:pPr lvl="0"/>
            <a:r>
              <a:rPr lang="en-US" sz="2000" dirty="0" smtClean="0"/>
              <a:t>A comfortable position. Get comfortable, but avoid lying down as this may lead to you falling asleep. Sit up with your spine straight, either in a chair or on the floor. You can also try a cross-legged or lotus position.</a:t>
            </a:r>
          </a:p>
          <a:p>
            <a:pPr lvl="0"/>
            <a:endParaRPr lang="en-US" sz="1000" dirty="0" smtClean="0"/>
          </a:p>
          <a:p>
            <a:pPr lvl="0"/>
            <a:r>
              <a:rPr lang="en-US" sz="2000" dirty="0" smtClean="0"/>
              <a:t>A point of focus. Pick a meaningful word or phrase and repeat it throughout your session. You may also choose to focus on an object in your surroundings to enhance your concentration, or alternately, you can close your eyes.</a:t>
            </a:r>
          </a:p>
          <a:p>
            <a:pPr lvl="0"/>
            <a:endParaRPr lang="en-US" sz="1000" dirty="0" smtClean="0"/>
          </a:p>
          <a:p>
            <a:pPr lvl="0"/>
            <a:r>
              <a:rPr lang="en-US" sz="2000" dirty="0" smtClean="0"/>
              <a:t>An observant, noncritical attitude.  Don’t worry about distracting thoughts that go through your mind or about how well you’re doing. If thoughts intrude during your relaxation session, don’t fight them. Instead, gently turn your attention back to your point of focus. </a:t>
            </a:r>
          </a:p>
          <a:p>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52400"/>
            <a:ext cx="9144000" cy="553998"/>
          </a:xfrm>
          <a:prstGeom prst="rect">
            <a:avLst/>
          </a:prstGeom>
          <a:noFill/>
        </p:spPr>
        <p:txBody>
          <a:bodyPr wrap="square" rtlCol="0">
            <a:spAutoFit/>
          </a:bodyPr>
          <a:lstStyle/>
          <a:p>
            <a:pPr algn="ctr"/>
            <a:r>
              <a:rPr lang="en-US" sz="3000" b="1" cap="small" dirty="0" smtClean="0">
                <a:solidFill>
                  <a:schemeClr val="accent6">
                    <a:lumMod val="40000"/>
                    <a:lumOff val="60000"/>
                  </a:schemeClr>
                </a:solidFill>
                <a:latin typeface="+mj-lt"/>
              </a:rPr>
              <a:t>Self Massage Techniques and Pressure Points</a:t>
            </a:r>
            <a:endParaRPr lang="en-US" sz="3000" b="1" cap="small" dirty="0">
              <a:solidFill>
                <a:schemeClr val="accent6">
                  <a:lumMod val="40000"/>
                  <a:lumOff val="60000"/>
                </a:schemeClr>
              </a:solidFill>
              <a:latin typeface="+mj-lt"/>
            </a:endParaRPr>
          </a:p>
        </p:txBody>
      </p:sp>
      <p:sp>
        <p:nvSpPr>
          <p:cNvPr id="9" name="TextBox 8"/>
          <p:cNvSpPr txBox="1"/>
          <p:nvPr/>
        </p:nvSpPr>
        <p:spPr>
          <a:xfrm>
            <a:off x="304800" y="838200"/>
            <a:ext cx="8610600" cy="3693319"/>
          </a:xfrm>
          <a:prstGeom prst="rect">
            <a:avLst/>
          </a:prstGeom>
          <a:noFill/>
        </p:spPr>
        <p:txBody>
          <a:bodyPr wrap="square" rtlCol="0">
            <a:spAutoFit/>
          </a:bodyPr>
          <a:lstStyle/>
          <a:p>
            <a:pPr algn="ctr"/>
            <a:r>
              <a:rPr lang="en-US" b="1" dirty="0" smtClean="0"/>
              <a:t>Self Massage</a:t>
            </a:r>
          </a:p>
          <a:p>
            <a:r>
              <a:rPr lang="en-US" b="1" dirty="0" smtClean="0"/>
              <a:t>Scalp Soother </a:t>
            </a:r>
            <a:r>
              <a:rPr lang="en-US" dirty="0" smtClean="0"/>
              <a:t>– Place your thumbs behind your ears while spreading your fingers on top of your head. Move your scalp back and forth slightly by making circles with your fingertips for 15-20 seconds.</a:t>
            </a:r>
          </a:p>
          <a:p>
            <a:r>
              <a:rPr lang="en-US" b="1" dirty="0" smtClean="0"/>
              <a:t>Easy on the Eyes </a:t>
            </a:r>
            <a:r>
              <a:rPr lang="en-US" dirty="0" smtClean="0"/>
              <a:t>- Close your eyes and place your ring fingers directly under your eyebrows, near the bridge of your nose. Slowly increase the pressure for 5-10 seconds, then gently release. Repeat 2-3 times.</a:t>
            </a:r>
          </a:p>
          <a:p>
            <a:r>
              <a:rPr lang="en-US" b="1" dirty="0" smtClean="0"/>
              <a:t>Sinus Pressure Relief </a:t>
            </a:r>
            <a:r>
              <a:rPr lang="en-US" dirty="0" smtClean="0"/>
              <a:t>- Place your fingertips at the bridge of your nose. Slowly slide your fingers down your nose and across the top of your cheekbones to the outside of your eyes.</a:t>
            </a:r>
          </a:p>
          <a:p>
            <a:r>
              <a:rPr lang="en-US" b="1" dirty="0" smtClean="0"/>
              <a:t>Shoulder Tension Relief </a:t>
            </a:r>
            <a:r>
              <a:rPr lang="en-US" dirty="0" smtClean="0"/>
              <a:t>- Reach one arm across the front of your body to your opposite shoulder. Using a circular motion, press firmly on the muscle above your shoulder blade. Repeat on the other side.</a:t>
            </a:r>
            <a:endParaRPr lang="en-US" dirty="0"/>
          </a:p>
        </p:txBody>
      </p:sp>
      <p:sp>
        <p:nvSpPr>
          <p:cNvPr id="10" name="TextBox 9"/>
          <p:cNvSpPr txBox="1"/>
          <p:nvPr/>
        </p:nvSpPr>
        <p:spPr>
          <a:xfrm>
            <a:off x="304800" y="4648200"/>
            <a:ext cx="8458200" cy="1754326"/>
          </a:xfrm>
          <a:prstGeom prst="rect">
            <a:avLst/>
          </a:prstGeom>
          <a:noFill/>
        </p:spPr>
        <p:txBody>
          <a:bodyPr wrap="square" rtlCol="0">
            <a:spAutoFit/>
          </a:bodyPr>
          <a:lstStyle/>
          <a:p>
            <a:pPr algn="ctr"/>
            <a:r>
              <a:rPr lang="en-US" b="1" dirty="0" smtClean="0"/>
              <a:t>Pressure Points for Stress Reduction </a:t>
            </a:r>
            <a:r>
              <a:rPr lang="en-US" dirty="0" smtClean="0"/>
              <a:t>– </a:t>
            </a:r>
            <a:r>
              <a:rPr lang="en-US" i="1" dirty="0" smtClean="0"/>
              <a:t>Hold on each point for 1-3 minutes</a:t>
            </a:r>
          </a:p>
          <a:p>
            <a:pPr marL="1314450" indent="-171450">
              <a:buFont typeface="Arial" pitchFamily="34" charset="0"/>
              <a:buChar char="•"/>
            </a:pPr>
            <a:r>
              <a:rPr lang="en-US" dirty="0" smtClean="0"/>
              <a:t>Center of head between the eyes</a:t>
            </a:r>
          </a:p>
          <a:p>
            <a:pPr marL="1314450" indent="-171450">
              <a:buFont typeface="Arial" pitchFamily="34" charset="0"/>
              <a:buChar char="•"/>
            </a:pPr>
            <a:r>
              <a:rPr lang="en-US" dirty="0" smtClean="0"/>
              <a:t>Center of chest in the soft spot</a:t>
            </a:r>
          </a:p>
          <a:p>
            <a:pPr marL="1314450" indent="-171450">
              <a:buFont typeface="Arial" pitchFamily="34" charset="0"/>
              <a:buChar char="•"/>
            </a:pPr>
            <a:r>
              <a:rPr lang="en-US" dirty="0" smtClean="0"/>
              <a:t>Laying down with a towel under your shoulders and press down</a:t>
            </a:r>
          </a:p>
          <a:p>
            <a:pPr marL="1314450" indent="-171450">
              <a:buFont typeface="Arial" pitchFamily="34" charset="0"/>
              <a:buChar char="•"/>
            </a:pPr>
            <a:r>
              <a:rPr lang="en-US" dirty="0" smtClean="0"/>
              <a:t>Between the shoulder blades on both sides of the spine</a:t>
            </a:r>
          </a:p>
          <a:p>
            <a:pPr marL="1314450" indent="-171450">
              <a:buFont typeface="Arial" pitchFamily="34" charset="0"/>
              <a:buChar char="•"/>
            </a:pPr>
            <a:r>
              <a:rPr lang="en-US" dirty="0" smtClean="0"/>
              <a:t>Where the neck meets the shoulders on both sides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838200" y="533400"/>
            <a:ext cx="5486400" cy="369332"/>
          </a:xfrm>
          <a:prstGeom prst="rect">
            <a:avLst/>
          </a:prstGeom>
          <a:noFill/>
        </p:spPr>
        <p:txBody>
          <a:bodyPr wrap="square" rtlCol="0">
            <a:spAutoFit/>
          </a:bodyPr>
          <a:lstStyle/>
          <a:p>
            <a:endParaRPr lang="en-US" dirty="0"/>
          </a:p>
        </p:txBody>
      </p:sp>
      <p:sp>
        <p:nvSpPr>
          <p:cNvPr id="3" name="TextBox 2"/>
          <p:cNvSpPr txBox="1"/>
          <p:nvPr/>
        </p:nvSpPr>
        <p:spPr>
          <a:xfrm>
            <a:off x="457200" y="304800"/>
            <a:ext cx="8153400" cy="707886"/>
          </a:xfrm>
          <a:prstGeom prst="rect">
            <a:avLst/>
          </a:prstGeom>
          <a:noFill/>
        </p:spPr>
        <p:txBody>
          <a:bodyPr wrap="square" rtlCol="0">
            <a:spAutoFit/>
          </a:bodyPr>
          <a:lstStyle/>
          <a:p>
            <a:pPr algn="ctr"/>
            <a:r>
              <a:rPr lang="en-US" sz="4000" b="1" cap="small" dirty="0" smtClean="0">
                <a:solidFill>
                  <a:schemeClr val="accent6">
                    <a:lumMod val="40000"/>
                    <a:lumOff val="60000"/>
                  </a:schemeClr>
                </a:solidFill>
                <a:latin typeface="+mj-lt"/>
              </a:rPr>
              <a:t>Taking care of yourself</a:t>
            </a:r>
            <a:endParaRPr lang="en-US" sz="4000" b="1" cap="small" dirty="0">
              <a:solidFill>
                <a:schemeClr val="accent6">
                  <a:lumMod val="40000"/>
                  <a:lumOff val="60000"/>
                </a:schemeClr>
              </a:solidFill>
              <a:latin typeface="+mj-lt"/>
            </a:endParaRPr>
          </a:p>
        </p:txBody>
      </p:sp>
      <p:sp>
        <p:nvSpPr>
          <p:cNvPr id="4" name="TextBox 3"/>
          <p:cNvSpPr txBox="1"/>
          <p:nvPr/>
        </p:nvSpPr>
        <p:spPr>
          <a:xfrm>
            <a:off x="381000" y="1143000"/>
            <a:ext cx="8534400" cy="4801314"/>
          </a:xfrm>
          <a:prstGeom prst="rect">
            <a:avLst/>
          </a:prstGeom>
          <a:noFill/>
        </p:spPr>
        <p:txBody>
          <a:bodyPr wrap="square" rtlCol="0">
            <a:spAutoFit/>
          </a:bodyPr>
          <a:lstStyle/>
          <a:p>
            <a:pPr algn="ctr"/>
            <a:r>
              <a:rPr lang="en-US" sz="2400" dirty="0" smtClean="0"/>
              <a:t>It may seem that there’s nothing you can do about your stress level. The bills aren’t going to stop coming, there will never be more hours in the day for all your errands.  Your career or family responsibilities will always be demanding.  However, you have a lot more control than you might think. In fact, the simple realization that you’re in control of your life is the foundation of stress management.</a:t>
            </a:r>
          </a:p>
          <a:p>
            <a:pPr algn="ctr"/>
            <a:endParaRPr lang="en-US" sz="2400" dirty="0" smtClean="0"/>
          </a:p>
          <a:p>
            <a:pPr algn="ctr"/>
            <a:r>
              <a:rPr lang="en-US" sz="2400" dirty="0" smtClean="0"/>
              <a:t>Managing stress is all about taking charge: taking charge of your thoughts, your emotions, your schedule, your environment, and the way you deal with problems. </a:t>
            </a:r>
            <a:r>
              <a:rPr lang="en-US" sz="2400" i="1" dirty="0" smtClean="0"/>
              <a:t>The ultimate goal is a balanced life</a:t>
            </a:r>
            <a:r>
              <a:rPr lang="en-US" sz="2400" dirty="0" smtClean="0"/>
              <a:t>, with time for work, relationships, relaxation, and fun – </a:t>
            </a:r>
          </a:p>
          <a:p>
            <a:pPr algn="ctr"/>
            <a:r>
              <a:rPr lang="en-US" sz="2400" dirty="0" smtClean="0"/>
              <a:t>plus the resilience to hold up under pressure and meet challenges head on.</a:t>
            </a:r>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152400"/>
            <a:ext cx="8839200" cy="584775"/>
          </a:xfrm>
          <a:prstGeom prst="rect">
            <a:avLst/>
          </a:prstGeom>
          <a:noFill/>
        </p:spPr>
        <p:txBody>
          <a:bodyPr wrap="square" rtlCol="0">
            <a:spAutoFit/>
          </a:bodyPr>
          <a:lstStyle/>
          <a:p>
            <a:pPr algn="ctr"/>
            <a:r>
              <a:rPr lang="en-US" sz="3200" b="1" cap="small" dirty="0" smtClean="0">
                <a:solidFill>
                  <a:schemeClr val="accent6">
                    <a:lumMod val="40000"/>
                    <a:lumOff val="60000"/>
                  </a:schemeClr>
                </a:solidFill>
                <a:latin typeface="+mj-lt"/>
              </a:rPr>
              <a:t>Indentify the Sources of Stress in Your Life</a:t>
            </a:r>
            <a:endParaRPr lang="en-US" sz="3200" b="1" cap="small" dirty="0">
              <a:solidFill>
                <a:schemeClr val="accent6">
                  <a:lumMod val="40000"/>
                  <a:lumOff val="60000"/>
                </a:schemeClr>
              </a:solidFill>
              <a:latin typeface="+mj-lt"/>
            </a:endParaRPr>
          </a:p>
        </p:txBody>
      </p:sp>
      <p:sp>
        <p:nvSpPr>
          <p:cNvPr id="3" name="TextBox 2"/>
          <p:cNvSpPr txBox="1"/>
          <p:nvPr/>
        </p:nvSpPr>
        <p:spPr>
          <a:xfrm>
            <a:off x="152400" y="685800"/>
            <a:ext cx="8839200" cy="6801118"/>
          </a:xfrm>
          <a:prstGeom prst="rect">
            <a:avLst/>
          </a:prstGeom>
          <a:noFill/>
        </p:spPr>
        <p:txBody>
          <a:bodyPr wrap="square" rtlCol="0">
            <a:spAutoFit/>
          </a:bodyPr>
          <a:lstStyle/>
          <a:p>
            <a:r>
              <a:rPr lang="en-US" sz="2100" dirty="0" smtClean="0"/>
              <a:t>Stress management starts with identifying the sources of stress in your life. It’s not as easy as it sounds. Sources of stress aren’t always obvious, and it’s easy to overlook your own stress-inducing thoughts, feelings, and behaviors. Sure, you know that you’re constantly worried about work deadlines. But maybe it’s your procrastination, rather than the actual job demands, that leads to deadline stress.</a:t>
            </a:r>
          </a:p>
          <a:p>
            <a:pPr algn="ctr"/>
            <a:r>
              <a:rPr lang="en-US" sz="2100" dirty="0" smtClean="0"/>
              <a:t>To identify your true sources of stress, </a:t>
            </a:r>
          </a:p>
          <a:p>
            <a:pPr algn="ctr"/>
            <a:r>
              <a:rPr lang="en-US" sz="2100" dirty="0" smtClean="0"/>
              <a:t>look closely at your habits, attitude, and excuses:</a:t>
            </a:r>
          </a:p>
          <a:p>
            <a:pPr algn="ctr"/>
            <a:endParaRPr lang="en-US" sz="1000" dirty="0" smtClean="0"/>
          </a:p>
          <a:p>
            <a:pPr marL="114300" lvl="0" indent="-114300">
              <a:buFont typeface="Arial" pitchFamily="34" charset="0"/>
              <a:buChar char="•"/>
            </a:pPr>
            <a:r>
              <a:rPr lang="en-US" sz="2100" dirty="0" smtClean="0"/>
              <a:t>Do you explain away stress as temporary (“I just have a million things going on right now”) even though you can’t remember the last time you took a breather? </a:t>
            </a:r>
          </a:p>
          <a:p>
            <a:pPr marL="114300" lvl="0" indent="-114300">
              <a:buFont typeface="Arial" pitchFamily="34" charset="0"/>
              <a:buChar char="•"/>
            </a:pPr>
            <a:r>
              <a:rPr lang="en-US" sz="2100" dirty="0" smtClean="0"/>
              <a:t>Do you define stress as an integral part of your work or home life (“Things are always crazy around here”) or as a part of your personality (“I have a lot of nervous energy, that’s all”). </a:t>
            </a:r>
          </a:p>
          <a:p>
            <a:pPr marL="114300" lvl="0" indent="-114300">
              <a:buFont typeface="Arial" pitchFamily="34" charset="0"/>
              <a:buChar char="•"/>
            </a:pPr>
            <a:r>
              <a:rPr lang="en-US" sz="2100" dirty="0" smtClean="0"/>
              <a:t>Do you blame your stress on other people or outside events, or view it as entirely normal and unexceptional? </a:t>
            </a:r>
          </a:p>
          <a:p>
            <a:pPr marL="114300" lvl="0" indent="-114300"/>
            <a:endParaRPr lang="en-US" sz="1000" dirty="0" smtClean="0"/>
          </a:p>
          <a:p>
            <a:pPr algn="ctr"/>
            <a:r>
              <a:rPr lang="en-US" sz="2100" dirty="0" smtClean="0"/>
              <a:t>Until you accept responsibility for the role you play in creating </a:t>
            </a:r>
          </a:p>
          <a:p>
            <a:pPr algn="ctr"/>
            <a:r>
              <a:rPr lang="en-US" sz="2100" dirty="0" smtClean="0"/>
              <a:t>or maintaining it, your stress level will remain outside your control.</a:t>
            </a:r>
          </a:p>
          <a:p>
            <a:endParaRPr lang="en-US" sz="22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52400"/>
            <a:ext cx="9144000" cy="646331"/>
          </a:xfrm>
          <a:prstGeom prst="rect">
            <a:avLst/>
          </a:prstGeom>
          <a:noFill/>
        </p:spPr>
        <p:txBody>
          <a:bodyPr wrap="square" rtlCol="0">
            <a:spAutoFit/>
          </a:bodyPr>
          <a:lstStyle/>
          <a:p>
            <a:pPr algn="ctr"/>
            <a:r>
              <a:rPr lang="en-US" sz="3600" b="1" cap="small" dirty="0" smtClean="0">
                <a:solidFill>
                  <a:schemeClr val="accent6">
                    <a:lumMod val="40000"/>
                    <a:lumOff val="60000"/>
                  </a:schemeClr>
                </a:solidFill>
                <a:latin typeface="Consolas" pitchFamily="49" charset="0"/>
              </a:rPr>
              <a:t>Look at how you currently cope with stress</a:t>
            </a:r>
          </a:p>
        </p:txBody>
      </p:sp>
      <p:sp>
        <p:nvSpPr>
          <p:cNvPr id="3" name="TextBox 2"/>
          <p:cNvSpPr txBox="1"/>
          <p:nvPr/>
        </p:nvSpPr>
        <p:spPr>
          <a:xfrm>
            <a:off x="1143000" y="1905000"/>
            <a:ext cx="6553200" cy="3539430"/>
          </a:xfrm>
          <a:prstGeom prst="rect">
            <a:avLst/>
          </a:prstGeom>
          <a:noFill/>
        </p:spPr>
        <p:txBody>
          <a:bodyPr wrap="square" rtlCol="0">
            <a:spAutoFit/>
          </a:bodyPr>
          <a:lstStyle/>
          <a:p>
            <a:pPr marL="514350" indent="-514350">
              <a:buAutoNum type="arabicPeriod"/>
            </a:pPr>
            <a:r>
              <a:rPr lang="en-US" sz="2800" dirty="0" smtClean="0"/>
              <a:t>Think about the ways you currently manage and cope with stress in your life. </a:t>
            </a:r>
          </a:p>
          <a:p>
            <a:pPr marL="514350" indent="-514350">
              <a:buAutoNum type="arabicPeriod"/>
            </a:pPr>
            <a:r>
              <a:rPr lang="en-US" sz="2800" dirty="0" smtClean="0"/>
              <a:t>Keeping a journal can help you identify them.</a:t>
            </a:r>
          </a:p>
          <a:p>
            <a:pPr marL="514350" indent="-514350">
              <a:buAutoNum type="arabicPeriod"/>
            </a:pPr>
            <a:r>
              <a:rPr lang="en-US" sz="2800" dirty="0" smtClean="0"/>
              <a:t>Are your coping strategies healthy or unhealthy, helpful or unproductive? </a:t>
            </a:r>
            <a:r>
              <a:rPr lang="en-US" sz="2800" i="1" dirty="0" smtClean="0"/>
              <a:t>Unfortunately, many people cope with stress in ways that compound the problem. </a:t>
            </a:r>
          </a:p>
          <a:p>
            <a:pPr algn="ctr"/>
            <a:endParaRPr lang="en-US" sz="28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2400" y="228600"/>
            <a:ext cx="8839200" cy="707886"/>
          </a:xfrm>
          <a:prstGeom prst="rect">
            <a:avLst/>
          </a:prstGeom>
          <a:noFill/>
        </p:spPr>
        <p:txBody>
          <a:bodyPr wrap="square" rtlCol="0">
            <a:spAutoFit/>
          </a:bodyPr>
          <a:lstStyle/>
          <a:p>
            <a:pPr algn="ctr"/>
            <a:r>
              <a:rPr lang="en-US" sz="4000" b="1" cap="small" dirty="0" smtClean="0">
                <a:solidFill>
                  <a:schemeClr val="accent6">
                    <a:lumMod val="40000"/>
                    <a:lumOff val="60000"/>
                  </a:schemeClr>
                </a:solidFill>
                <a:latin typeface="+mj-lt"/>
              </a:rPr>
              <a:t>Unhealthy ways of coping with stress</a:t>
            </a:r>
            <a:endParaRPr lang="en-US" dirty="0"/>
          </a:p>
        </p:txBody>
      </p:sp>
      <p:sp>
        <p:nvSpPr>
          <p:cNvPr id="3" name="TextBox 2"/>
          <p:cNvSpPr txBox="1"/>
          <p:nvPr/>
        </p:nvSpPr>
        <p:spPr>
          <a:xfrm>
            <a:off x="381000" y="1143000"/>
            <a:ext cx="8458200" cy="4893647"/>
          </a:xfrm>
          <a:prstGeom prst="rect">
            <a:avLst/>
          </a:prstGeom>
          <a:noFill/>
        </p:spPr>
        <p:txBody>
          <a:bodyPr wrap="square" rtlCol="0">
            <a:spAutoFit/>
          </a:bodyPr>
          <a:lstStyle/>
          <a:p>
            <a:r>
              <a:rPr lang="en-US" sz="2400" dirty="0" smtClean="0"/>
              <a:t>These coping strategies may temporarily reduce stress, but they cause more damage in the long run:</a:t>
            </a:r>
          </a:p>
          <a:p>
            <a:pPr marL="742950" lvl="0" indent="-342900">
              <a:buFont typeface="Arial" pitchFamily="34" charset="0"/>
              <a:buChar char="•"/>
            </a:pPr>
            <a:r>
              <a:rPr lang="en-US" sz="2400" dirty="0" smtClean="0"/>
              <a:t>Smoking </a:t>
            </a:r>
          </a:p>
          <a:p>
            <a:pPr marL="742950" lvl="0" indent="-342900">
              <a:buFont typeface="Arial" pitchFamily="34" charset="0"/>
              <a:buChar char="•"/>
            </a:pPr>
            <a:r>
              <a:rPr lang="en-US" sz="2400" dirty="0" smtClean="0"/>
              <a:t>Drinking too much </a:t>
            </a:r>
          </a:p>
          <a:p>
            <a:pPr marL="742950" lvl="0" indent="-342900">
              <a:buFont typeface="Arial" pitchFamily="34" charset="0"/>
              <a:buChar char="•"/>
            </a:pPr>
            <a:r>
              <a:rPr lang="en-US" sz="2400" dirty="0" smtClean="0"/>
              <a:t>Overeating or </a:t>
            </a:r>
            <a:r>
              <a:rPr lang="en-US" sz="2400" dirty="0" err="1" smtClean="0"/>
              <a:t>undereating</a:t>
            </a:r>
            <a:r>
              <a:rPr lang="en-US" sz="2400" dirty="0" smtClean="0"/>
              <a:t> </a:t>
            </a:r>
          </a:p>
          <a:p>
            <a:pPr marL="742950" lvl="0" indent="-342900">
              <a:buFont typeface="Arial" pitchFamily="34" charset="0"/>
              <a:buChar char="•"/>
            </a:pPr>
            <a:r>
              <a:rPr lang="en-US" sz="2400" dirty="0" smtClean="0"/>
              <a:t>Zoning out for hours in front of the TV or computer </a:t>
            </a:r>
          </a:p>
          <a:p>
            <a:pPr marL="742950" lvl="0" indent="-342900">
              <a:buFont typeface="Arial" pitchFamily="34" charset="0"/>
              <a:buChar char="•"/>
            </a:pPr>
            <a:r>
              <a:rPr lang="en-US" sz="2400" dirty="0" smtClean="0"/>
              <a:t>Withdrawing from friends, family, and activities </a:t>
            </a:r>
          </a:p>
          <a:p>
            <a:pPr marL="742950" lvl="0" indent="-342900">
              <a:buFont typeface="Arial" pitchFamily="34" charset="0"/>
              <a:buChar char="•"/>
            </a:pPr>
            <a:r>
              <a:rPr lang="en-US" sz="2400" dirty="0" smtClean="0"/>
              <a:t>Using pills or drugs to relax       </a:t>
            </a:r>
          </a:p>
          <a:p>
            <a:pPr marL="742950" lvl="0" indent="-342900">
              <a:buFont typeface="Arial" pitchFamily="34" charset="0"/>
              <a:buChar char="•"/>
            </a:pPr>
            <a:r>
              <a:rPr lang="en-US" sz="2400" dirty="0" smtClean="0"/>
              <a:t>Sleeping too much </a:t>
            </a:r>
          </a:p>
          <a:p>
            <a:pPr marL="742950" lvl="0" indent="-342900">
              <a:buFont typeface="Arial" pitchFamily="34" charset="0"/>
              <a:buChar char="•"/>
            </a:pPr>
            <a:r>
              <a:rPr lang="en-US" sz="2400" dirty="0" smtClean="0"/>
              <a:t>Procrastinating </a:t>
            </a:r>
          </a:p>
          <a:p>
            <a:pPr marL="742950" lvl="0" indent="-342900">
              <a:buFont typeface="Arial" pitchFamily="34" charset="0"/>
              <a:buChar char="•"/>
            </a:pPr>
            <a:r>
              <a:rPr lang="en-US" sz="2400" dirty="0" smtClean="0"/>
              <a:t>Filling up every minute of the day to avoid facing problems </a:t>
            </a:r>
          </a:p>
          <a:p>
            <a:pPr marL="742950" lvl="0" indent="-342900">
              <a:buFont typeface="Arial" pitchFamily="34" charset="0"/>
              <a:buChar char="•"/>
            </a:pPr>
            <a:r>
              <a:rPr lang="en-US" sz="2400" dirty="0" smtClean="0"/>
              <a:t>Taking out your stress on others (lashing out, angry outbursts, physical violence)</a:t>
            </a:r>
            <a:endParaRPr lang="en-US" sz="24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52400"/>
            <a:ext cx="9144000" cy="677108"/>
          </a:xfrm>
          <a:prstGeom prst="rect">
            <a:avLst/>
          </a:prstGeom>
          <a:noFill/>
        </p:spPr>
        <p:txBody>
          <a:bodyPr wrap="square" rtlCol="0">
            <a:spAutoFit/>
          </a:bodyPr>
          <a:lstStyle/>
          <a:p>
            <a:pPr algn="ctr"/>
            <a:r>
              <a:rPr lang="en-US" sz="3800" b="1" cap="small" dirty="0" smtClean="0">
                <a:solidFill>
                  <a:schemeClr val="accent6">
                    <a:lumMod val="40000"/>
                    <a:lumOff val="60000"/>
                  </a:schemeClr>
                </a:solidFill>
                <a:latin typeface="+mj-lt"/>
              </a:rPr>
              <a:t>Learning healthier ways to manage stress</a:t>
            </a:r>
            <a:endParaRPr lang="en-US" sz="3800" dirty="0"/>
          </a:p>
        </p:txBody>
      </p:sp>
      <p:sp>
        <p:nvSpPr>
          <p:cNvPr id="3" name="TextBox 2"/>
          <p:cNvSpPr txBox="1"/>
          <p:nvPr/>
        </p:nvSpPr>
        <p:spPr>
          <a:xfrm>
            <a:off x="228600" y="838200"/>
            <a:ext cx="8686800" cy="6124754"/>
          </a:xfrm>
          <a:prstGeom prst="rect">
            <a:avLst/>
          </a:prstGeom>
          <a:noFill/>
        </p:spPr>
        <p:txBody>
          <a:bodyPr wrap="square" rtlCol="0">
            <a:spAutoFit/>
          </a:bodyPr>
          <a:lstStyle/>
          <a:p>
            <a:r>
              <a:rPr lang="en-US" sz="2200" dirty="0" smtClean="0"/>
              <a:t>If your methods of coping with stress aren’t contributing to your greater emotional and physical health, </a:t>
            </a:r>
            <a:r>
              <a:rPr lang="en-US" sz="2200" i="1" dirty="0" smtClean="0"/>
              <a:t>it’s time to find healthier ones</a:t>
            </a:r>
            <a:r>
              <a:rPr lang="en-US" sz="2200" dirty="0" smtClean="0"/>
              <a:t>. There are many healthy ways to manage and cope with stress, but they all require change. You can either change the situation or change your reaction. When deciding which option to choose, it’s helpful to think of the four As: avoid, alter, adapt, or accept.</a:t>
            </a:r>
          </a:p>
          <a:p>
            <a:endParaRPr lang="en-US" sz="1200" dirty="0" smtClean="0"/>
          </a:p>
          <a:p>
            <a:r>
              <a:rPr lang="en-US" sz="2200" dirty="0" smtClean="0"/>
              <a:t>Remember: No single method works for everyone or in every situation, so experiment with different techniques and strategies. Focus on what makes you feel calm and in control.</a:t>
            </a:r>
          </a:p>
          <a:p>
            <a:endParaRPr lang="en-US" sz="2200" dirty="0" smtClean="0"/>
          </a:p>
          <a:p>
            <a:pPr algn="ctr"/>
            <a:r>
              <a:rPr lang="en-US" sz="2200" b="1" dirty="0" smtClean="0"/>
              <a:t>Dealing with Stressful Situations: The Four A’s</a:t>
            </a:r>
          </a:p>
          <a:p>
            <a:pPr algn="ctr"/>
            <a:r>
              <a:rPr lang="en-US" sz="2200" b="1" u="sng" dirty="0" smtClean="0"/>
              <a:t>Change the situation:</a:t>
            </a:r>
            <a:r>
              <a:rPr lang="en-US" sz="2200" b="1" dirty="0" smtClean="0"/>
              <a:t>			</a:t>
            </a:r>
            <a:r>
              <a:rPr lang="en-US" sz="2200" b="1" u="sng" dirty="0" smtClean="0"/>
              <a:t>Change your reaction:</a:t>
            </a:r>
            <a:endParaRPr lang="en-US" sz="2200" u="sng" dirty="0" smtClean="0"/>
          </a:p>
          <a:p>
            <a:pPr algn="ctr"/>
            <a:r>
              <a:rPr lang="en-US" sz="2200" dirty="0" smtClean="0"/>
              <a:t>Avoid the stressor. 			Adapt to the stressor. </a:t>
            </a:r>
          </a:p>
          <a:p>
            <a:pPr algn="ctr"/>
            <a:r>
              <a:rPr lang="en-US" sz="2200" dirty="0" smtClean="0"/>
              <a:t>Alter the stressor.			Accept the stressor. </a:t>
            </a:r>
          </a:p>
          <a:p>
            <a:pPr lvl="0"/>
            <a:endParaRPr lang="en-US" sz="2200" dirty="0" smtClean="0"/>
          </a:p>
          <a:p>
            <a:r>
              <a:rPr lang="en-US" sz="2200" b="1" dirty="0" smtClean="0"/>
              <a:t>:</a:t>
            </a:r>
            <a:r>
              <a:rPr lang="en-US" sz="2200" dirty="0" smtClean="0"/>
              <a:t> </a:t>
            </a:r>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1"/>
            <a:ext cx="9144000" cy="600164"/>
          </a:xfrm>
          <a:prstGeom prst="rect">
            <a:avLst/>
          </a:prstGeom>
          <a:noFill/>
        </p:spPr>
        <p:txBody>
          <a:bodyPr wrap="square" rtlCol="0">
            <a:spAutoFit/>
          </a:bodyPr>
          <a:lstStyle/>
          <a:p>
            <a:pPr algn="ctr"/>
            <a:endParaRPr lang="en-US" sz="600" b="1" cap="small" dirty="0" smtClean="0">
              <a:solidFill>
                <a:schemeClr val="accent6">
                  <a:lumMod val="40000"/>
                  <a:lumOff val="60000"/>
                </a:schemeClr>
              </a:solidFill>
              <a:latin typeface="+mj-lt"/>
            </a:endParaRPr>
          </a:p>
          <a:p>
            <a:pPr algn="ctr"/>
            <a:r>
              <a:rPr lang="en-US" sz="2700" b="1" cap="small" dirty="0" smtClean="0">
                <a:solidFill>
                  <a:schemeClr val="accent6">
                    <a:lumMod val="40000"/>
                    <a:lumOff val="60000"/>
                  </a:schemeClr>
                </a:solidFill>
                <a:latin typeface="+mj-lt"/>
              </a:rPr>
              <a:t>Stress management strategy #1: Avoid unnecessary stress</a:t>
            </a:r>
            <a:endParaRPr lang="en-US" sz="2700" dirty="0"/>
          </a:p>
        </p:txBody>
      </p:sp>
      <p:sp>
        <p:nvSpPr>
          <p:cNvPr id="3" name="TextBox 2"/>
          <p:cNvSpPr txBox="1"/>
          <p:nvPr/>
        </p:nvSpPr>
        <p:spPr>
          <a:xfrm>
            <a:off x="152400" y="685800"/>
            <a:ext cx="8839200" cy="6554153"/>
          </a:xfrm>
          <a:prstGeom prst="rect">
            <a:avLst/>
          </a:prstGeom>
          <a:noFill/>
        </p:spPr>
        <p:txBody>
          <a:bodyPr wrap="square" rtlCol="0">
            <a:spAutoFit/>
          </a:bodyPr>
          <a:lstStyle/>
          <a:p>
            <a:pPr lvl="0"/>
            <a:r>
              <a:rPr lang="en-US" sz="2000" b="1" dirty="0" smtClean="0"/>
              <a:t>Learn how to say “no” – </a:t>
            </a:r>
            <a:r>
              <a:rPr lang="en-US" sz="2000" dirty="0" smtClean="0"/>
              <a:t>Know your limits and stick to them. Whether in your personal or professional life, refuse to accept added responsibilities when you’re close to reaching them. Taking on more than you can handle is a surefire recipe for stress. </a:t>
            </a:r>
          </a:p>
          <a:p>
            <a:pPr lvl="0"/>
            <a:endParaRPr lang="en-US" sz="800" b="1" dirty="0" smtClean="0"/>
          </a:p>
          <a:p>
            <a:pPr lvl="0"/>
            <a:r>
              <a:rPr lang="en-US" sz="2000" b="1" dirty="0" smtClean="0"/>
              <a:t>Avoid people who stress you out</a:t>
            </a:r>
            <a:r>
              <a:rPr lang="en-US" sz="2000" dirty="0" smtClean="0"/>
              <a:t> – If someone consistently causes stress in your life and you can’t turn the relationship around, limit the amount of time you spend with that person or end the relationship entirely.  </a:t>
            </a:r>
          </a:p>
          <a:p>
            <a:pPr lvl="0"/>
            <a:endParaRPr lang="en-US" sz="800" b="1" dirty="0" smtClean="0"/>
          </a:p>
          <a:p>
            <a:pPr lvl="0"/>
            <a:r>
              <a:rPr lang="en-US" sz="2000" b="1" dirty="0" smtClean="0"/>
              <a:t>Take control of your environment</a:t>
            </a:r>
            <a:r>
              <a:rPr lang="en-US" sz="2000" dirty="0" smtClean="0"/>
              <a:t> – If the evening news makes you anxious, turn the TV off. If traffic’s got you tense, take a longer but less-traveled route. If going to the market is an unpleasant chore, do your grocery shopping online. </a:t>
            </a:r>
          </a:p>
          <a:p>
            <a:pPr lvl="0"/>
            <a:endParaRPr lang="en-US" sz="800" b="1" dirty="0" smtClean="0"/>
          </a:p>
          <a:p>
            <a:pPr lvl="0"/>
            <a:r>
              <a:rPr lang="en-US" sz="2000" b="1" dirty="0" smtClean="0"/>
              <a:t>Avoid hot-button topics </a:t>
            </a:r>
            <a:r>
              <a:rPr lang="en-US" sz="2000" dirty="0" smtClean="0"/>
              <a:t>– If you get upset over religion or politics, cross them off your conversation list. If you repeatedly argue about the same subject with the same people, stop bringing it up or excuse yourself when it’s the topic of discussion. </a:t>
            </a:r>
          </a:p>
          <a:p>
            <a:pPr lvl="0"/>
            <a:endParaRPr lang="en-US" sz="800" b="1" dirty="0" smtClean="0"/>
          </a:p>
          <a:p>
            <a:pPr lvl="0"/>
            <a:r>
              <a:rPr lang="en-US" sz="2000" b="1" dirty="0" smtClean="0"/>
              <a:t>Pare down your to-do list </a:t>
            </a:r>
            <a:r>
              <a:rPr lang="en-US" sz="2000" dirty="0" smtClean="0"/>
              <a:t>– Analyze your schedule, responsibilities, and daily tasks. If you’ve got too much on your plate, distinguish between the “</a:t>
            </a:r>
            <a:r>
              <a:rPr lang="en-US" sz="2000" dirty="0" err="1" smtClean="0"/>
              <a:t>shoulds</a:t>
            </a:r>
            <a:r>
              <a:rPr lang="en-US" sz="2000" dirty="0" smtClean="0"/>
              <a:t>” and the “musts.” Drop tasks that aren’t truly necessary to the bottom of the list or eliminate them entirely. </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0" y="228600"/>
            <a:ext cx="9144000" cy="553998"/>
          </a:xfrm>
          <a:prstGeom prst="rect">
            <a:avLst/>
          </a:prstGeom>
          <a:noFill/>
        </p:spPr>
        <p:txBody>
          <a:bodyPr wrap="square" rtlCol="0">
            <a:spAutoFit/>
          </a:bodyPr>
          <a:lstStyle/>
          <a:p>
            <a:r>
              <a:rPr lang="en-US" sz="3000" b="1" cap="small" dirty="0" smtClean="0">
                <a:solidFill>
                  <a:schemeClr val="accent6">
                    <a:lumMod val="40000"/>
                    <a:lumOff val="60000"/>
                  </a:schemeClr>
                </a:solidFill>
                <a:latin typeface="+mj-lt"/>
              </a:rPr>
              <a:t>Stress management strategy #2: Alter the situation</a:t>
            </a:r>
            <a:endParaRPr lang="en-US" sz="3000" dirty="0"/>
          </a:p>
        </p:txBody>
      </p:sp>
      <p:sp>
        <p:nvSpPr>
          <p:cNvPr id="3" name="TextBox 2"/>
          <p:cNvSpPr txBox="1"/>
          <p:nvPr/>
        </p:nvSpPr>
        <p:spPr>
          <a:xfrm>
            <a:off x="228600" y="1066800"/>
            <a:ext cx="8686800" cy="5447645"/>
          </a:xfrm>
          <a:prstGeom prst="rect">
            <a:avLst/>
          </a:prstGeom>
          <a:noFill/>
        </p:spPr>
        <p:txBody>
          <a:bodyPr wrap="square" rtlCol="0">
            <a:spAutoFit/>
          </a:bodyPr>
          <a:lstStyle/>
          <a:p>
            <a:pPr lvl="0"/>
            <a:r>
              <a:rPr lang="en-US" sz="2000" b="1" dirty="0" smtClean="0"/>
              <a:t>Express your feelings instead of bottling them up.</a:t>
            </a:r>
            <a:r>
              <a:rPr lang="en-US" sz="2000" dirty="0" smtClean="0"/>
              <a:t> If something or someone is bothering you, communicate your concerns in an open and respectful way. If you don’t voice your feelings, resentment will build and the situation will likely remain the same. </a:t>
            </a:r>
          </a:p>
          <a:p>
            <a:pPr lvl="0"/>
            <a:endParaRPr lang="en-US" sz="1000" dirty="0" smtClean="0"/>
          </a:p>
          <a:p>
            <a:pPr lvl="0"/>
            <a:r>
              <a:rPr lang="en-US" sz="2000" b="1" dirty="0" smtClean="0"/>
              <a:t>Be willing to compromise.</a:t>
            </a:r>
            <a:r>
              <a:rPr lang="en-US" sz="2000" dirty="0" smtClean="0"/>
              <a:t> When you ask someone to change their behavior, be willing to do the same. If you both are willing to bend at least a little, you’ll have a good chance of finding a happy middle ground. </a:t>
            </a:r>
          </a:p>
          <a:p>
            <a:pPr lvl="0"/>
            <a:endParaRPr lang="en-US" sz="1000" b="1" dirty="0" smtClean="0"/>
          </a:p>
          <a:p>
            <a:pPr lvl="0"/>
            <a:r>
              <a:rPr lang="en-US" sz="2000" b="1" dirty="0" smtClean="0"/>
              <a:t>Be more assertive.</a:t>
            </a:r>
            <a:r>
              <a:rPr lang="en-US" sz="2000" dirty="0" smtClean="0"/>
              <a:t> Don’t take a backseat in your own life. Deal with problems head on, doing your best to anticipate and prevent them. If you’ve got an exam to study for and your chatty roommate just got home, say up front that you only have five minutes to talk. </a:t>
            </a:r>
          </a:p>
          <a:p>
            <a:pPr lvl="0"/>
            <a:endParaRPr lang="en-US" sz="1000" b="1" dirty="0" smtClean="0"/>
          </a:p>
          <a:p>
            <a:pPr lvl="0"/>
            <a:r>
              <a:rPr lang="en-US" sz="2000" b="1" dirty="0" smtClean="0"/>
              <a:t>Manage your time better.</a:t>
            </a:r>
            <a:r>
              <a:rPr lang="en-US" sz="2000" dirty="0" smtClean="0"/>
              <a:t> Poor time management can cause a lot of stress. When you’re stretched too thin and running behind, it’s hard to stay calm and focused. But if you plan ahead and make sure you don’t overextend yourself, you can alter the amount of stress you’re under. </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381000"/>
            <a:ext cx="9144000" cy="538609"/>
          </a:xfrm>
          <a:prstGeom prst="rect">
            <a:avLst/>
          </a:prstGeom>
          <a:noFill/>
        </p:spPr>
        <p:txBody>
          <a:bodyPr wrap="square" rtlCol="0">
            <a:spAutoFit/>
          </a:bodyPr>
          <a:lstStyle/>
          <a:p>
            <a:pPr algn="ctr"/>
            <a:r>
              <a:rPr lang="en-US" sz="2900" b="1" cap="small" dirty="0" smtClean="0">
                <a:solidFill>
                  <a:schemeClr val="accent6">
                    <a:lumMod val="40000"/>
                    <a:lumOff val="60000"/>
                  </a:schemeClr>
                </a:solidFill>
                <a:latin typeface="+mj-lt"/>
              </a:rPr>
              <a:t>Stress management strategy #3: Adapt to the stressor</a:t>
            </a:r>
            <a:endParaRPr lang="en-US" sz="2900" dirty="0"/>
          </a:p>
        </p:txBody>
      </p:sp>
      <p:sp>
        <p:nvSpPr>
          <p:cNvPr id="4" name="TextBox 3"/>
          <p:cNvSpPr txBox="1"/>
          <p:nvPr/>
        </p:nvSpPr>
        <p:spPr>
          <a:xfrm>
            <a:off x="152400" y="1219200"/>
            <a:ext cx="8839200" cy="5139869"/>
          </a:xfrm>
          <a:prstGeom prst="rect">
            <a:avLst/>
          </a:prstGeom>
          <a:noFill/>
        </p:spPr>
        <p:txBody>
          <a:bodyPr wrap="square" rtlCol="0">
            <a:spAutoFit/>
          </a:bodyPr>
          <a:lstStyle/>
          <a:p>
            <a:pPr lvl="0"/>
            <a:r>
              <a:rPr lang="en-US" sz="2000" b="1" dirty="0" smtClean="0"/>
              <a:t>Reframe problems.</a:t>
            </a:r>
            <a:r>
              <a:rPr lang="en-US" sz="2000" dirty="0" smtClean="0"/>
              <a:t> Try to view stressful situations from a more positive perspective. Rather than fuming about a traffic jam, look at it as an opportunity to pause and regroup, listen to your favorite radio station, or enjoy some alone time. </a:t>
            </a:r>
          </a:p>
          <a:p>
            <a:pPr lvl="0"/>
            <a:endParaRPr lang="en-US" sz="1000" b="1" dirty="0" smtClean="0"/>
          </a:p>
          <a:p>
            <a:pPr lvl="0"/>
            <a:r>
              <a:rPr lang="en-US" sz="2000" b="1" dirty="0" smtClean="0"/>
              <a:t>Look at the big picture. </a:t>
            </a:r>
            <a:r>
              <a:rPr lang="en-US" sz="2000" dirty="0" smtClean="0"/>
              <a:t>Take perspective of the stressful situation. Ask yourself how important it will be in the long run. Will it matter in a month? A year? Is it really worth getting upset over? If the answer is no, focus your time and energy elsewhere. </a:t>
            </a:r>
          </a:p>
          <a:p>
            <a:pPr lvl="0"/>
            <a:endParaRPr lang="en-US" sz="2000" b="1" dirty="0" smtClean="0"/>
          </a:p>
          <a:p>
            <a:pPr lvl="0"/>
            <a:r>
              <a:rPr lang="en-US" sz="2000" b="1" dirty="0" smtClean="0"/>
              <a:t>Adjust your standards. </a:t>
            </a:r>
            <a:r>
              <a:rPr lang="en-US" sz="2000" dirty="0" smtClean="0"/>
              <a:t>Perfectionism is a major source of avoidable stress. Stop setting yourself up for failure by demanding perfection. Set reasonable standards for yourself and others, and learn to be okay with “good enough.” </a:t>
            </a:r>
          </a:p>
          <a:p>
            <a:pPr lvl="0"/>
            <a:endParaRPr lang="en-US" sz="1000" b="1" dirty="0" smtClean="0"/>
          </a:p>
          <a:p>
            <a:pPr lvl="0"/>
            <a:r>
              <a:rPr lang="en-US" sz="2000" b="1" dirty="0" smtClean="0"/>
              <a:t>Focus on the positive. </a:t>
            </a:r>
            <a:r>
              <a:rPr lang="en-US" sz="2000" dirty="0" smtClean="0"/>
              <a:t>When stress is getting you down, take a moment to reflect on all the things you appreciate in your life, including your own positive qualities and gifts. This simple strategy can help you keep things in perspective. </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Equity">
  <a:themeElements>
    <a:clrScheme name="Equity">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Equity">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Equity">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701</TotalTime>
  <Words>2076</Words>
  <Application>Microsoft Office PowerPoint</Application>
  <PresentationFormat>On-screen Show (4:3)</PresentationFormat>
  <Paragraphs>175</Paragraphs>
  <Slides>16</Slides>
  <Notes>16</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Equity</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Walla Walla Community College</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WWCC</dc:creator>
  <cp:lastModifiedBy>Shireen Deboo</cp:lastModifiedBy>
  <cp:revision>64</cp:revision>
  <dcterms:created xsi:type="dcterms:W3CDTF">2010-09-17T15:35:02Z</dcterms:created>
  <dcterms:modified xsi:type="dcterms:W3CDTF">2012-11-07T02:57:35Z</dcterms:modified>
</cp:coreProperties>
</file>