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3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7620000" cx="10160000"/>
  <p:notesSz cx="7620000" cy="10160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19" name="Shape 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1" name="Shape 21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7" name="Shape 27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4" name="Shape 34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/>
          <p:nvPr>
            <p:ph idx="2" type="sldImg"/>
          </p:nvPr>
        </p:nvSpPr>
        <p:spPr>
          <a:xfrm>
            <a:off x="1270250" y="762000"/>
            <a:ext cx="5080250" cy="3810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Shape 58"/>
          <p:cNvSpPr txBox="1"/>
          <p:nvPr>
            <p:ph idx="1" type="body"/>
          </p:nvPr>
        </p:nvSpPr>
        <p:spPr>
          <a:xfrm>
            <a:off x="762000" y="4826000"/>
            <a:ext cx="6096000" cy="4572000"/>
          </a:xfrm>
          <a:prstGeom prst="rect">
            <a:avLst/>
          </a:prstGeom>
        </p:spPr>
        <p:txBody>
          <a:bodyPr anchorCtr="0" anchor="t" bIns="91425" lIns="91425" rIns="91425" wrap="square" tIns="91425">
            <a:noAutofit/>
          </a:bodyPr>
          <a:lstStyle/>
          <a:p>
            <a:pPr indent="0" lvl="0" marL="0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466"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6" name="Shape 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7" name="Shape 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hape 8"/>
          <p:cNvSpPr txBox="1"/>
          <p:nvPr>
            <p:ph type="ctrTitle"/>
          </p:nvPr>
        </p:nvSpPr>
        <p:spPr>
          <a:xfrm>
            <a:off x="914400" y="3048000"/>
            <a:ext cx="8331200" cy="121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1pPr>
            <a:lvl2pPr lvl="1" algn="ctr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2pPr>
            <a:lvl3pPr lvl="2" algn="ctr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3pPr>
            <a:lvl4pPr lvl="3" algn="ctr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4pPr>
            <a:lvl5pPr lvl="4" algn="ctr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5pPr>
            <a:lvl6pPr lvl="5" algn="ctr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6pPr>
            <a:lvl7pPr lvl="6" algn="ctr">
              <a:spcBef>
                <a:spcPts val="0"/>
              </a:spcBef>
              <a:spcAft>
                <a:spcPts val="0"/>
              </a:spcAft>
              <a:buSzPts val="4800"/>
              <a:buChar char="●"/>
              <a:defRPr sz="4800"/>
            </a:lvl7pPr>
            <a:lvl8pPr lvl="7" algn="ctr">
              <a:spcBef>
                <a:spcPts val="0"/>
              </a:spcBef>
              <a:spcAft>
                <a:spcPts val="0"/>
              </a:spcAft>
              <a:buSzPts val="4800"/>
              <a:buChar char="○"/>
              <a:defRPr sz="4800"/>
            </a:lvl8pPr>
            <a:lvl9pPr lvl="8" algn="ctr">
              <a:spcBef>
                <a:spcPts val="0"/>
              </a:spcBef>
              <a:spcAft>
                <a:spcPts val="0"/>
              </a:spcAft>
              <a:buSzPts val="4800"/>
              <a:buChar char="■"/>
              <a:defRPr sz="4800"/>
            </a:lvl9pPr>
          </a:lstStyle>
          <a:p/>
        </p:txBody>
      </p:sp>
      <p:sp>
        <p:nvSpPr>
          <p:cNvPr id="9" name="Shape 9"/>
          <p:cNvSpPr txBox="1"/>
          <p:nvPr>
            <p:ph idx="1" type="subTitle"/>
          </p:nvPr>
        </p:nvSpPr>
        <p:spPr>
          <a:xfrm>
            <a:off x="1828800" y="4572000"/>
            <a:ext cx="6502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1pPr>
            <a:lvl2pPr lvl="1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2pPr>
            <a:lvl3pPr lvl="2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3pPr>
            <a:lvl4pPr lvl="3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4pPr>
            <a:lvl5pPr lvl="4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5pPr>
            <a:lvl6pPr lvl="5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6pPr>
            <a:lvl7pPr lvl="6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7pPr>
            <a:lvl8pPr lvl="7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8pPr>
            <a:lvl9pPr lvl="8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0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hape 11"/>
          <p:cNvSpPr txBox="1"/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1pPr>
            <a:lvl2pPr lvl="1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2pPr>
            <a:lvl3pPr lvl="2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3pPr>
            <a:lvl4pPr lvl="3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4pPr>
            <a:lvl5pPr lvl="4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5pPr>
            <a:lvl6pPr lvl="5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6pPr>
            <a:lvl7pPr lvl="6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7pPr>
            <a:lvl8pPr lvl="7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8pPr>
            <a:lvl9pPr lvl="8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9pPr>
          </a:lstStyle>
          <a:p/>
        </p:txBody>
      </p:sp>
      <p:sp>
        <p:nvSpPr>
          <p:cNvPr id="12" name="Shape 12"/>
          <p:cNvSpPr txBox="1"/>
          <p:nvPr>
            <p:ph idx="1" type="body"/>
          </p:nvPr>
        </p:nvSpPr>
        <p:spPr>
          <a:xfrm>
            <a:off x="304800" y="1828800"/>
            <a:ext cx="9550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97933" lvl="0" marL="4572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1pPr>
            <a:lvl2pPr indent="-397933" lvl="1" marL="9144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2pPr>
            <a:lvl3pPr indent="-397933" lvl="2" marL="13716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3pPr>
            <a:lvl4pPr indent="-397933" lvl="3" marL="18288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4pPr>
            <a:lvl5pPr indent="-397933" lvl="4" marL="22860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5pPr>
            <a:lvl6pPr indent="-397933" lvl="5" marL="27432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6pPr>
            <a:lvl7pPr indent="-397933" lvl="6" marL="32004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7pPr>
            <a:lvl8pPr indent="-397933" lvl="7" marL="36576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8pPr>
            <a:lvl9pPr indent="-397933" lvl="8" marL="41148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9pPr>
          </a:lstStyle>
          <a:p/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04800" y="304800"/>
            <a:ext cx="95504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lvl="0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1pPr>
            <a:lvl2pPr lvl="1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2pPr>
            <a:lvl3pPr lvl="2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3pPr>
            <a:lvl4pPr lvl="3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4pPr>
            <a:lvl5pPr lvl="4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5pPr>
            <a:lvl6pPr lvl="5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6pPr>
            <a:lvl7pPr lvl="6">
              <a:spcBef>
                <a:spcPts val="0"/>
              </a:spcBef>
              <a:spcAft>
                <a:spcPts val="0"/>
              </a:spcAft>
              <a:buSzPts val="4267"/>
              <a:buChar char="●"/>
              <a:defRPr sz="4266"/>
            </a:lvl7pPr>
            <a:lvl8pPr lvl="7">
              <a:spcBef>
                <a:spcPts val="0"/>
              </a:spcBef>
              <a:spcAft>
                <a:spcPts val="0"/>
              </a:spcAft>
              <a:buSzPts val="4267"/>
              <a:buChar char="○"/>
              <a:defRPr sz="4266"/>
            </a:lvl8pPr>
            <a:lvl9pPr lvl="8">
              <a:spcBef>
                <a:spcPts val="0"/>
              </a:spcBef>
              <a:spcAft>
                <a:spcPts val="0"/>
              </a:spcAft>
              <a:buSzPts val="4267"/>
              <a:buChar char="■"/>
              <a:defRPr sz="4266"/>
            </a:lvl9pPr>
          </a:lstStyle>
          <a:p/>
        </p:txBody>
      </p:sp>
      <p:sp>
        <p:nvSpPr>
          <p:cNvPr id="15" name="Shape 15"/>
          <p:cNvSpPr txBox="1"/>
          <p:nvPr>
            <p:ph idx="1" type="body"/>
          </p:nvPr>
        </p:nvSpPr>
        <p:spPr>
          <a:xfrm>
            <a:off x="304800" y="1828800"/>
            <a:ext cx="4470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97933" lvl="0" marL="4572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1pPr>
            <a:lvl2pPr indent="-397933" lvl="1" marL="9144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2pPr>
            <a:lvl3pPr indent="-397933" lvl="2" marL="13716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3pPr>
            <a:lvl4pPr indent="-397933" lvl="3" marL="18288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4pPr>
            <a:lvl5pPr indent="-397933" lvl="4" marL="22860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5pPr>
            <a:lvl6pPr indent="-397933" lvl="5" marL="27432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6pPr>
            <a:lvl7pPr indent="-397933" lvl="6" marL="32004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7pPr>
            <a:lvl8pPr indent="-397933" lvl="7" marL="36576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8pPr>
            <a:lvl9pPr indent="-397933" lvl="8" marL="41148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9pPr>
          </a:lstStyle>
          <a:p/>
        </p:txBody>
      </p:sp>
      <p:sp>
        <p:nvSpPr>
          <p:cNvPr id="16" name="Shape 16"/>
          <p:cNvSpPr txBox="1"/>
          <p:nvPr>
            <p:ph idx="2" type="body"/>
          </p:nvPr>
        </p:nvSpPr>
        <p:spPr>
          <a:xfrm>
            <a:off x="5384800" y="1828800"/>
            <a:ext cx="4470400" cy="548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397933" lvl="0" marL="4572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1pPr>
            <a:lvl2pPr indent="-397933" lvl="1" marL="9144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2pPr>
            <a:lvl3pPr indent="-397933" lvl="2" marL="13716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3pPr>
            <a:lvl4pPr indent="-397933" lvl="3" marL="18288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4pPr>
            <a:lvl5pPr indent="-397933" lvl="4" marL="22860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5pPr>
            <a:lvl6pPr indent="-397933" lvl="5" marL="27432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6pPr>
            <a:lvl7pPr indent="-397933" lvl="6" marL="3200400">
              <a:spcBef>
                <a:spcPts val="0"/>
              </a:spcBef>
              <a:spcAft>
                <a:spcPts val="0"/>
              </a:spcAft>
              <a:buSzPts val="2667"/>
              <a:buChar char="●"/>
              <a:defRPr sz="2666"/>
            </a:lvl7pPr>
            <a:lvl8pPr indent="-397933" lvl="7" marL="3657600">
              <a:spcBef>
                <a:spcPts val="0"/>
              </a:spcBef>
              <a:spcAft>
                <a:spcPts val="0"/>
              </a:spcAft>
              <a:buSzPts val="2667"/>
              <a:buChar char="○"/>
              <a:defRPr sz="2666"/>
            </a:lvl8pPr>
            <a:lvl9pPr indent="-397933" lvl="8" marL="4114800">
              <a:spcBef>
                <a:spcPts val="0"/>
              </a:spcBef>
              <a:spcAft>
                <a:spcPts val="0"/>
              </a:spcAft>
              <a:buSzPts val="2667"/>
              <a:buChar char="■"/>
              <a:defRPr sz="2666"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/>
          <p:nvPr>
            <p:ph idx="1" type="body"/>
          </p:nvPr>
        </p:nvSpPr>
        <p:spPr>
          <a:xfrm>
            <a:off x="304800" y="6705600"/>
            <a:ext cx="9550400" cy="609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wrap="square" tIns="91425"/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1pPr>
            <a:lvl2pPr indent="-431800" lvl="1" marL="914400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2pPr>
            <a:lvl3pPr indent="-431800" lvl="2" marL="1371600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3pPr>
            <a:lvl4pPr indent="-431800" lvl="3" marL="18288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4pPr>
            <a:lvl5pPr indent="-431800" lvl="4" marL="2286000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5pPr>
            <a:lvl6pPr indent="-431800" lvl="5" marL="2743200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6pPr>
            <a:lvl7pPr indent="-431800" lvl="6" marL="32004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 sz="3200"/>
            </a:lvl7pPr>
            <a:lvl8pPr indent="-431800" lvl="7" marL="3657600" algn="ctr">
              <a:spcBef>
                <a:spcPts val="0"/>
              </a:spcBef>
              <a:spcAft>
                <a:spcPts val="0"/>
              </a:spcAft>
              <a:buSzPts val="3200"/>
              <a:buChar char="○"/>
              <a:defRPr sz="3200"/>
            </a:lvl8pPr>
            <a:lvl9pPr indent="-431800" lvl="8" marL="4114800" algn="ctr">
              <a:spcBef>
                <a:spcPts val="0"/>
              </a:spcBef>
              <a:spcAft>
                <a:spcPts val="0"/>
              </a:spcAft>
              <a:buSzPts val="3200"/>
              <a:buChar char="■"/>
              <a:defRPr sz="3200"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rgbClr val="FFFFFF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6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Relationship Id="rId4" Type="http://schemas.openxmlformats.org/officeDocument/2006/relationships/image" Target="../media/image5.png"/><Relationship Id="rId5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Relationship Id="rId4" Type="http://schemas.openxmlformats.org/officeDocument/2006/relationships/image" Target="../media/image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Relationship Id="rId4" Type="http://schemas.openxmlformats.org/officeDocument/2006/relationships/image" Target="../media/image10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Relationship Id="rId4" Type="http://schemas.openxmlformats.org/officeDocument/2006/relationships/image" Target="../media/image9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.png"/><Relationship Id="rId4" Type="http://schemas.openxmlformats.org/officeDocument/2006/relationships/image" Target="../media/image7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2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Shape 2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751400" y="1936725"/>
            <a:ext cx="9196900" cy="2063750"/>
          </a:xfrm>
          <a:prstGeom prst="rect">
            <a:avLst/>
          </a:prstGeom>
          <a:noFill/>
          <a:ln>
            <a:noFill/>
          </a:ln>
        </p:spPr>
      </p:pic>
      <p:sp>
        <p:nvSpPr>
          <p:cNvPr id="24" name="Shape 24"/>
          <p:cNvSpPr txBox="1"/>
          <p:nvPr>
            <p:ph idx="1" type="subTitle"/>
          </p:nvPr>
        </p:nvSpPr>
        <p:spPr>
          <a:xfrm>
            <a:off x="813150" y="4063975"/>
            <a:ext cx="8609875" cy="130737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0" lvl="0" marL="0" marR="0" algn="r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777">
                <a:solidFill>
                  <a:srgbClr val="464646"/>
                </a:solidFill>
                <a:latin typeface="Arial"/>
                <a:ea typeface="Arial"/>
                <a:cs typeface="Arial"/>
                <a:sym typeface="Arial"/>
              </a:rPr>
              <a:t>“I am definitely going to take a course on time management…just as soon as I can work it into my schedule.” -Louis E. Boone</a:t>
            </a:r>
            <a:endParaRPr sz="2777">
              <a:solidFill>
                <a:srgbClr val="464646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/>
        </p:nvSpPr>
        <p:spPr>
          <a:xfrm>
            <a:off x="610300" y="1659800"/>
            <a:ext cx="9015575" cy="374685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0" lvl="0" marL="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Time management involves: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333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Knowing your goals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Setting priorities to meet your goals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Anticipating the unexpected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Taking control of your time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Making a commitment to punctuality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19907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Carrying out your plans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0" name="Shape 3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650" y="296325"/>
            <a:ext cx="9726075" cy="129115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Shape 3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370400" y="5408075"/>
            <a:ext cx="9345075" cy="1545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/>
          <p:nvPr/>
        </p:nvSpPr>
        <p:spPr>
          <a:xfrm>
            <a:off x="779625" y="1696850"/>
            <a:ext cx="9184900" cy="5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Schedule fixed blocks of time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Class, SLEEP, work/study time, etc.)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Include time for errands</a:t>
            </a:r>
            <a:endParaRPr i="1"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Schedule time for fun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You NEED it!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 realistic goals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Don’t torture yourself with something you know is not reasonable for your life right now.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Allow flexibility in your schedule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Don’t fill every moment of every day with “stuff”. Leave blanks for rearranging for emergencies, spontaneous activities, catching up, or new opportunities.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37" name="Shape 3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400" y="126975"/>
            <a:ext cx="9419150" cy="150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/>
        </p:nvSpPr>
        <p:spPr>
          <a:xfrm>
            <a:off x="610300" y="1696850"/>
            <a:ext cx="9269575" cy="5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 two hours of studying for every hour in class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This is standard advice for every student. Keep in mind: It’s advice, not a rule.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Avoid scheduling marathon study session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It is abusing your brain and results in burn out. Breaks are essential!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Set clear starting and stopping times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When you say you’re going to start something, start it.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Plan for the unexpected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In other words, what’s the back up plan? If your car breaks down? Alarm clocks mysteriously don’t go off?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3" name="Shape 43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650" y="296325"/>
            <a:ext cx="9450900" cy="129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47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Shape 48"/>
          <p:cNvSpPr txBox="1"/>
          <p:nvPr/>
        </p:nvSpPr>
        <p:spPr>
          <a:xfrm>
            <a:off x="864300" y="1490475"/>
            <a:ext cx="9015575" cy="564655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Back up to the bigger picture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Take a step back from your immediate needs or duties. Look at what your bigger goals are and consider if the activities you have planned are going to contribute to those.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“Filter” tasks before scheduling them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Ask some questions: What do I need to accomplish before I can schedule this? If I choose never to take this action, could I live with that? What would happen if I put this off?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Consider technology carefully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Technology is great. BUT, ask yourself: is it worth the time to learn how to use it? Is it worth the money? Can I make due without it?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9" name="Shape 49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650" y="296325"/>
            <a:ext cx="9450900" cy="129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/>
        </p:nvSpPr>
        <p:spPr>
          <a:xfrm>
            <a:off x="610300" y="1696850"/>
            <a:ext cx="9354250" cy="5355500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Know your values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Start with the big picture. Instead of starting with minutes and hours, look at your life. Those long-term goals can help guide you here.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Do less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Drop worthless activities (those without reward) and add new and useful ones.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Slow down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Sometimes we need to hurry, but most of the time, if just doesn’t get you anywhere, brings stress, and might actually get in the way of getting something accomplished.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41300" lvl="0" marL="381000" marR="0" algn="l">
              <a:lnSpc>
                <a:spcPct val="10787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i="1"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Remember people </a:t>
            </a:r>
            <a:r>
              <a:rPr lang="en-US" sz="300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Nurture your relationships. It will always pay off in the long run.</a:t>
            </a:r>
            <a:endParaRPr sz="30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55" name="Shape 5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43400" y="126975"/>
            <a:ext cx="9419150" cy="15028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blipFill>
          <a:blip r:embed="rId3">
            <a:alphaModFix/>
          </a:blip>
          <a:stretch>
            <a:fillRect/>
          </a:stretch>
        </a:blipFill>
      </p:bgPr>
    </p:bg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Shape 60"/>
          <p:cNvSpPr txBox="1"/>
          <p:nvPr/>
        </p:nvSpPr>
        <p:spPr>
          <a:xfrm>
            <a:off x="610300" y="1575150"/>
            <a:ext cx="9354250" cy="5477225"/>
          </a:xfrm>
          <a:prstGeom prst="rect">
            <a:avLst/>
          </a:prstGeom>
          <a:noFill/>
          <a:ln>
            <a:noFill/>
          </a:ln>
        </p:spPr>
        <p:txBody>
          <a:bodyPr anchorCtr="0" anchor="t" bIns="38100" lIns="38100" rIns="38100" wrap="square" tIns="38100">
            <a:noAutofit/>
          </a:bodyPr>
          <a:lstStyle/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Focus on outcomes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Look at your goals and do check ins with yourself. Look at what you have accomplished and the progress you’ve made toward your goals.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Handle it now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Procrastination is NOT your friend!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Buy less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Like technology, it can be great, but consider: is it worth the money and time you automatically invest in new objects? See if you can reuse or adapt something you already own.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7188" lvl="0" marL="381000" marR="0" algn="l">
              <a:lnSpc>
                <a:spcPct val="108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78"/>
              <a:buChar char="●"/>
            </a:pPr>
            <a:r>
              <a:rPr i="1"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Forget about time </a:t>
            </a:r>
            <a:r>
              <a:rPr lang="en-US" sz="2777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rPr>
              <a:t>– “Downtime”=Time when you’re accountable to no one else and have nothing to accomplish – every day. Just a few minutes will be worth it! Really!</a:t>
            </a:r>
            <a:endParaRPr sz="2777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1" name="Shape 6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11650" y="296325"/>
            <a:ext cx="9768400" cy="129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">
  <a:themeElements>
    <a:clrScheme name="blank">
      <a:dk1>
        <a:srgbClr val="000000"/>
      </a:dk1>
      <a:lt1>
        <a:srgbClr val="FFFFFF"/>
      </a:lt1>
      <a:dk2>
        <a:srgbClr val="073763"/>
      </a:dk2>
      <a:lt2>
        <a:srgbClr val="CFE2F3"/>
      </a:lt2>
      <a:accent1>
        <a:srgbClr val="404040"/>
      </a:accent1>
      <a:accent2>
        <a:srgbClr val="808080"/>
      </a:accent2>
      <a:accent3>
        <a:srgbClr val="C0C0C0"/>
      </a:accent3>
      <a:accent4>
        <a:srgbClr val="396187"/>
      </a:accent4>
      <a:accent5>
        <a:srgbClr val="6B8CAB"/>
      </a:accent5>
      <a:accent6>
        <a:srgbClr val="9DB7CF"/>
      </a:accent6>
      <a:hlink>
        <a:srgbClr val="0000EE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